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9"/>
  </p:notesMasterIdLst>
  <p:handoutMasterIdLst>
    <p:handoutMasterId r:id="rId10"/>
  </p:handoutMasterIdLst>
  <p:sldIdLst>
    <p:sldId id="341" r:id="rId4"/>
    <p:sldId id="363" r:id="rId5"/>
    <p:sldId id="368" r:id="rId6"/>
    <p:sldId id="366" r:id="rId7"/>
    <p:sldId id="365" r:id="rId8"/>
  </p:sldIdLst>
  <p:sldSz cx="12192000" cy="6858000"/>
  <p:notesSz cx="6921500" cy="10083800"/>
  <p:custDataLst>
    <p:tags r:id="rId17"/>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6E6E6"/>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showGuides="1">
      <p:cViewPr varScale="1">
        <p:scale>
          <a:sx n="104" d="100"/>
          <a:sy n="104" d="100"/>
        </p:scale>
        <p:origin x="642" y="10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55" d="100"/>
          <a:sy n="55" d="100"/>
        </p:scale>
        <p:origin x="2592" y="3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gs" Target="tags/tag27.xml"/><Relationship Id="rId16" Type="http://schemas.openxmlformats.org/officeDocument/2006/relationships/customXml" Target="../customXml/item3.xml"/><Relationship Id="rId15" Type="http://schemas.openxmlformats.org/officeDocument/2006/relationships/customXml" Target="../customXml/item2.xml"/><Relationship Id="rId14" Type="http://schemas.openxmlformats.org/officeDocument/2006/relationships/customXml" Target="../customXml/item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2601913"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SA WG2 Meeting #160</a:t>
            </a:r>
            <a:r>
              <a:rPr lang="sv-SE" altLang="en-US" sz="1200" b="1" dirty="0">
                <a:latin typeface="Arial" panose="020B0604020202020204"/>
              </a:rPr>
              <a:t>	</a:t>
            </a:r>
            <a:endParaRPr lang="sv-SE" altLang="en-US" sz="1200" b="1" dirty="0">
              <a:latin typeface="Arial" panose="020B0604020202020204"/>
            </a:endParaRPr>
          </a:p>
          <a:p>
            <a:pPr eaLnBrk="1" hangingPunct="1">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Chicago</a:t>
            </a:r>
            <a:r>
              <a:rPr lang="en-GB" altLang="zh-CN" sz="1000" b="1" kern="1200" dirty="0">
                <a:solidFill>
                  <a:schemeClr val="tx1"/>
                </a:solidFill>
                <a:effectLst/>
                <a:latin typeface="Arial" panose="020B0604020202020204" pitchFamily="34" charset="0"/>
                <a:ea typeface="+mn-ea"/>
                <a:cs typeface="Arial" panose="020B0604020202020204" pitchFamily="34" charset="0"/>
              </a:rPr>
              <a:t>, US, </a:t>
            </a:r>
            <a:r>
              <a:rPr lang="en-US" altLang="zh-CN" sz="1000" b="1" kern="1200" dirty="0">
                <a:solidFill>
                  <a:schemeClr val="tx1"/>
                </a:solidFill>
                <a:effectLst/>
                <a:latin typeface="Arial" panose="020B0604020202020204" pitchFamily="34" charset="0"/>
                <a:ea typeface="+mn-ea"/>
                <a:cs typeface="Arial" panose="020B0604020202020204" pitchFamily="34" charset="0"/>
              </a:rPr>
              <a:t>November</a:t>
            </a:r>
            <a:r>
              <a:rPr lang="en-GB" altLang="zh-CN" sz="1000" b="1" kern="1200" dirty="0">
                <a:solidFill>
                  <a:schemeClr val="tx1"/>
                </a:solidFill>
                <a:effectLst/>
                <a:latin typeface="Arial" panose="020B0604020202020204" pitchFamily="34" charset="0"/>
                <a:ea typeface="+mn-ea"/>
                <a:cs typeface="Arial" panose="020B0604020202020204" pitchFamily="34" charset="0"/>
              </a:rPr>
              <a:t> 1</a:t>
            </a:r>
            <a:r>
              <a:rPr lang="en-US" altLang="en-GB" sz="1000" b="1" kern="1200" dirty="0">
                <a:solidFill>
                  <a:schemeClr val="tx1"/>
                </a:solidFill>
                <a:effectLst/>
                <a:latin typeface="Arial" panose="020B0604020202020204" pitchFamily="34" charset="0"/>
                <a:ea typeface="+mn-ea"/>
                <a:cs typeface="Arial" panose="020B0604020202020204" pitchFamily="34" charset="0"/>
              </a:rPr>
              <a:t>3</a:t>
            </a:r>
            <a:r>
              <a:rPr lang="en-GB" altLang="zh-CN" sz="1000" b="1" kern="1200" dirty="0">
                <a:solidFill>
                  <a:schemeClr val="tx1"/>
                </a:solidFill>
                <a:effectLst/>
                <a:latin typeface="Arial" panose="020B0604020202020204" pitchFamily="34" charset="0"/>
                <a:ea typeface="+mn-ea"/>
                <a:cs typeface="Arial" panose="020B0604020202020204" pitchFamily="34" charset="0"/>
              </a:rPr>
              <a:t> – 1</a:t>
            </a:r>
            <a:r>
              <a:rPr lang="en-US" altLang="en-GB" sz="1000" b="1" kern="1200" dirty="0">
                <a:solidFill>
                  <a:schemeClr val="tx1"/>
                </a:solidFill>
                <a:effectLst/>
                <a:latin typeface="Arial" panose="020B0604020202020204" pitchFamily="34" charset="0"/>
                <a:ea typeface="+mn-ea"/>
                <a:cs typeface="Arial" panose="020B0604020202020204" pitchFamily="34" charset="0"/>
              </a:rPr>
              <a:t>7</a:t>
            </a:r>
            <a:r>
              <a:rPr lang="en-GB" altLang="zh-CN" sz="1000" b="1" kern="1200" dirty="0">
                <a:solidFill>
                  <a:schemeClr val="tx1"/>
                </a:solidFill>
                <a:effectLst/>
                <a:latin typeface="Arial" panose="020B0604020202020204" pitchFamily="34" charset="0"/>
                <a:ea typeface="+mn-ea"/>
                <a:cs typeface="Arial" panose="020B0604020202020204" pitchFamily="34" charset="0"/>
              </a:rPr>
              <a:t>, 2023</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S2-231</a:t>
            </a:r>
            <a:r>
              <a:rPr lang="en-US" altLang="zh-CN" sz="1200" b="1" dirty="0" err="1">
                <a:latin typeface="Arial" panose="020B0604020202020204"/>
              </a:rPr>
              <a:t>2767</a:t>
            </a:r>
            <a:r>
              <a:rPr lang="sv-SE" altLang="en-US" sz="1200" b="1" dirty="0">
                <a:latin typeface="Arial" panose="020B0604020202020204"/>
              </a:rPr>
              <a:t>	</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2601913"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SA WG2 Meeting #160</a:t>
            </a:r>
            <a:r>
              <a:rPr lang="sv-SE" altLang="en-US" sz="1200" b="1" dirty="0">
                <a:latin typeface="Arial" panose="020B0604020202020204"/>
              </a:rPr>
              <a:t>	</a:t>
            </a:r>
            <a:endParaRPr lang="sv-SE" altLang="en-US" sz="1200" b="1" dirty="0">
              <a:latin typeface="Arial" panose="020B0604020202020204"/>
            </a:endParaRPr>
          </a:p>
          <a:p>
            <a:pPr eaLnBrk="1" hangingPunct="1">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Chicago</a:t>
            </a:r>
            <a:r>
              <a:rPr lang="en-GB" altLang="zh-CN" sz="1000" b="1" kern="1200" dirty="0">
                <a:solidFill>
                  <a:schemeClr val="tx1"/>
                </a:solidFill>
                <a:effectLst/>
                <a:latin typeface="Arial" panose="020B0604020202020204" pitchFamily="34" charset="0"/>
                <a:ea typeface="+mn-ea"/>
                <a:cs typeface="Arial" panose="020B0604020202020204" pitchFamily="34" charset="0"/>
              </a:rPr>
              <a:t>, US, </a:t>
            </a:r>
            <a:r>
              <a:rPr lang="en-US" altLang="zh-CN" sz="1000" b="1" kern="1200" dirty="0">
                <a:solidFill>
                  <a:schemeClr val="tx1"/>
                </a:solidFill>
                <a:effectLst/>
                <a:latin typeface="Arial" panose="020B0604020202020204" pitchFamily="34" charset="0"/>
                <a:ea typeface="+mn-ea"/>
                <a:cs typeface="Arial" panose="020B0604020202020204" pitchFamily="34" charset="0"/>
              </a:rPr>
              <a:t>November</a:t>
            </a:r>
            <a:r>
              <a:rPr lang="en-GB" altLang="zh-CN" sz="1000" b="1" kern="1200" dirty="0">
                <a:solidFill>
                  <a:schemeClr val="tx1"/>
                </a:solidFill>
                <a:effectLst/>
                <a:latin typeface="Arial" panose="020B0604020202020204" pitchFamily="34" charset="0"/>
                <a:ea typeface="+mn-ea"/>
                <a:cs typeface="Arial" panose="020B0604020202020204" pitchFamily="34" charset="0"/>
              </a:rPr>
              <a:t> 1</a:t>
            </a:r>
            <a:r>
              <a:rPr lang="en-US" altLang="en-GB" sz="1000" b="1" kern="1200" dirty="0">
                <a:solidFill>
                  <a:schemeClr val="tx1"/>
                </a:solidFill>
                <a:effectLst/>
                <a:latin typeface="Arial" panose="020B0604020202020204" pitchFamily="34" charset="0"/>
                <a:ea typeface="+mn-ea"/>
                <a:cs typeface="Arial" panose="020B0604020202020204" pitchFamily="34" charset="0"/>
              </a:rPr>
              <a:t>3</a:t>
            </a:r>
            <a:r>
              <a:rPr lang="en-GB" altLang="zh-CN" sz="1000" b="1" kern="1200" dirty="0">
                <a:solidFill>
                  <a:schemeClr val="tx1"/>
                </a:solidFill>
                <a:effectLst/>
                <a:latin typeface="Arial" panose="020B0604020202020204" pitchFamily="34" charset="0"/>
                <a:ea typeface="+mn-ea"/>
                <a:cs typeface="Arial" panose="020B0604020202020204" pitchFamily="34" charset="0"/>
              </a:rPr>
              <a:t> – 1</a:t>
            </a:r>
            <a:r>
              <a:rPr lang="en-US" altLang="en-GB" sz="1000" b="1" kern="1200" dirty="0">
                <a:solidFill>
                  <a:schemeClr val="tx1"/>
                </a:solidFill>
                <a:effectLst/>
                <a:latin typeface="Arial" panose="020B0604020202020204" pitchFamily="34" charset="0"/>
                <a:ea typeface="+mn-ea"/>
                <a:cs typeface="Arial" panose="020B0604020202020204" pitchFamily="34" charset="0"/>
              </a:rPr>
              <a:t>7</a:t>
            </a:r>
            <a:r>
              <a:rPr lang="en-GB" altLang="zh-CN" sz="1000" b="1" kern="1200" dirty="0">
                <a:solidFill>
                  <a:schemeClr val="tx1"/>
                </a:solidFill>
                <a:effectLst/>
                <a:latin typeface="Arial" panose="020B0604020202020204" pitchFamily="34" charset="0"/>
                <a:ea typeface="+mn-ea"/>
                <a:cs typeface="Arial" panose="020B0604020202020204" pitchFamily="34" charset="0"/>
              </a:rPr>
              <a:t>, 2023</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sym typeface="+mn-ea"/>
              </a:rPr>
              <a:t>S2-231</a:t>
            </a:r>
            <a:r>
              <a:rPr lang="en-US" altLang="zh-CN" sz="1200" b="1" dirty="0" err="1">
                <a:latin typeface="Arial" panose="020B0604020202020204"/>
                <a:sym typeface="+mn-ea"/>
              </a:rPr>
              <a:t>2767</a:t>
            </a:r>
            <a:r>
              <a:rPr lang="sv-SE" altLang="en-US" sz="1200" b="1" dirty="0">
                <a:latin typeface="Arial" panose="020B0604020202020204"/>
                <a:sym typeface="+mn-ea"/>
              </a:rPr>
              <a:t>	</a:t>
            </a:r>
            <a:endParaRPr lang="sv-SE" altLang="en-US" sz="1200" b="1" dirty="0">
              <a:latin typeface="Arial" panose="020B0604020202020204"/>
            </a:endParaRPr>
          </a:p>
          <a:p>
            <a:pPr algn="r" eaLnBrk="1" hangingPunct="1">
              <a:defRPr/>
            </a:pPr>
            <a:r>
              <a:rPr lang="sv-SE" altLang="en-US" sz="1200" b="1" dirty="0">
                <a:latin typeface="Arial" panose="020B0604020202020204"/>
              </a:rPr>
              <a:t>	</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5" Type="http://schemas.openxmlformats.org/officeDocument/2006/relationships/slideLayout" Target="../slideLayouts/slideLayout5.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2.jpe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zh-CN" dirty="0"/>
              <a:t>Discussion on Dual Steer for TN + TN Scenario</a:t>
            </a:r>
            <a:endParaRPr lang="en-GB" altLang="en-US"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endParaRPr lang="en-US" altLang="zh-CN" dirty="0"/>
          </a:p>
          <a:p>
            <a:pPr marL="0" indent="0" eaLnBrk="1" hangingPunct="1">
              <a:buFontTx/>
              <a:buNone/>
            </a:pPr>
            <a:r>
              <a:rPr lang="en-US" altLang="zh-CN" dirty="0"/>
              <a:t>China Telecom, KDDI, </a:t>
            </a:r>
            <a:r>
              <a:rPr lang="en-US" altLang="zh-CN" dirty="0">
                <a:sym typeface="+mn-ea"/>
              </a:rPr>
              <a:t>vivo, </a:t>
            </a:r>
            <a:r>
              <a:rPr lang="en-US" altLang="zh-CN" dirty="0"/>
              <a:t>Broadcom, Rakuten, OPPO</a:t>
            </a:r>
            <a:endParaRPr lang="en-US" altLang="zh-CN"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zh-CN" dirty="0"/>
              <a:t>Scenario 1</a:t>
            </a:r>
            <a:endParaRPr lang="en-GB" altLang="en-US" dirty="0"/>
          </a:p>
        </p:txBody>
      </p:sp>
      <p:sp>
        <p:nvSpPr>
          <p:cNvPr id="6147" name="Content Placeholder 2"/>
          <p:cNvSpPr>
            <a:spLocks noGrp="1"/>
          </p:cNvSpPr>
          <p:nvPr>
            <p:ph idx="1"/>
          </p:nvPr>
        </p:nvSpPr>
        <p:spPr>
          <a:xfrm>
            <a:off x="274320" y="1929130"/>
            <a:ext cx="7573645" cy="3346450"/>
          </a:xfrm>
        </p:spPr>
        <p:txBody>
          <a:bodyPr/>
          <a:lstStyle/>
          <a:p>
            <a:r>
              <a:rPr lang="en-US" altLang="zh-CN" sz="2000" dirty="0"/>
              <a:t>A live</a:t>
            </a:r>
            <a:r>
              <a:rPr lang="en-US" altLang="en-US" sz="2000" dirty="0"/>
              <a:t> network may have poor signal at the edge of 5G cells, especially at suburb areas, while the 4G cells have good signal and continuous coverage. The 4G fills up the gaps between neighboring 5G coverage.</a:t>
            </a:r>
            <a:endParaRPr lang="en-US" altLang="en-US" sz="2000" dirty="0"/>
          </a:p>
          <a:p>
            <a:r>
              <a:rPr lang="en-US" altLang="zh-CN" sz="2000" dirty="0"/>
              <a:t>When UE moves in areas where 5G cells has unsatisfying performance at the edge:</a:t>
            </a:r>
            <a:endParaRPr lang="en-US" altLang="en-US" sz="2000" dirty="0"/>
          </a:p>
          <a:p>
            <a:pPr lvl="1"/>
            <a:r>
              <a:rPr lang="en-US" altLang="en-US" sz="1800" dirty="0"/>
              <a:t>UE needs to handover between EPS and 5GS, or lost radio resource connection (if not hand over to EPS), while moving in the 5G discontinuous area, </a:t>
            </a:r>
            <a:r>
              <a:rPr lang="en-US" altLang="zh-CN" sz="1800" dirty="0"/>
              <a:t>resulting in service interruption for SA 5GC.</a:t>
            </a:r>
            <a:r>
              <a:rPr lang="en-US" altLang="en-US" sz="1800" dirty="0"/>
              <a:t> </a:t>
            </a:r>
            <a:endParaRPr lang="en-US" altLang="en-US" sz="1800" dirty="0"/>
          </a:p>
          <a:p>
            <a:pPr lvl="1"/>
            <a:r>
              <a:rPr lang="en-US" altLang="en-US" sz="1800" dirty="0"/>
              <a:t>By utilizing the radio resource from one 4G cell plus one 5G cell, or two 5G cells at the same time, e.g., throughput might be raised. </a:t>
            </a:r>
            <a:endParaRPr lang="en-US" altLang="en-US" sz="2100" dirty="0">
              <a:sym typeface="+mn-ea"/>
            </a:endParaRPr>
          </a:p>
        </p:txBody>
      </p:sp>
      <p:pic>
        <p:nvPicPr>
          <p:cNvPr id="117" name="图片 116"/>
          <p:cNvPicPr>
            <a:picLocks noChangeAspect="1"/>
          </p:cNvPicPr>
          <p:nvPr/>
        </p:nvPicPr>
        <p:blipFill>
          <a:blip r:embed="rId1"/>
          <a:stretch>
            <a:fillRect/>
          </a:stretch>
        </p:blipFill>
        <p:spPr>
          <a:xfrm>
            <a:off x="8041545" y="2010101"/>
            <a:ext cx="3950973" cy="3352785"/>
          </a:xfrm>
          <a:prstGeom prst="rect">
            <a:avLst/>
          </a:prstGeom>
        </p:spPr>
      </p:pic>
      <p:sp>
        <p:nvSpPr>
          <p:cNvPr id="3" name="文本框 2"/>
          <p:cNvSpPr txBox="1"/>
          <p:nvPr/>
        </p:nvSpPr>
        <p:spPr>
          <a:xfrm>
            <a:off x="274320" y="5513705"/>
            <a:ext cx="11151870" cy="398780"/>
          </a:xfrm>
          <a:prstGeom prst="rect">
            <a:avLst/>
          </a:prstGeom>
          <a:noFill/>
        </p:spPr>
        <p:txBody>
          <a:bodyPr wrap="square" rtlCol="0" anchor="t">
            <a:spAutoFit/>
          </a:bodyPr>
          <a:lstStyle/>
          <a:p>
            <a:pPr marL="0" lvl="0" indent="0">
              <a:buNone/>
            </a:pPr>
            <a:r>
              <a:rPr lang="en-US" altLang="zh-CN" sz="2000" b="1" dirty="0">
                <a:latin typeface="+mn-lt"/>
                <a:cs typeface="+mn-lt"/>
                <a:sym typeface="+mn-ea"/>
              </a:rPr>
              <a:t>OBSERVATION 1:</a:t>
            </a:r>
            <a:r>
              <a:rPr lang="en-US" altLang="zh-CN" sz="2000" dirty="0">
                <a:latin typeface="+mn-lt"/>
                <a:cs typeface="+mn-lt"/>
                <a:sym typeface="+mn-ea"/>
              </a:rPr>
              <a:t> TN+TN DualSteer helps to improve the p</a:t>
            </a:r>
            <a:r>
              <a:rPr lang="en-US" altLang="en-US" sz="2000" dirty="0">
                <a:latin typeface="+mn-lt"/>
                <a:cs typeface="+mn-lt"/>
                <a:sym typeface="+mn-ea"/>
              </a:rPr>
              <a:t>erformance at 5G cell margin.</a:t>
            </a:r>
            <a:endParaRPr lang="en-US" altLang="en-US" sz="2000" dirty="0">
              <a:latin typeface="+mn-lt"/>
              <a:cs typeface="+mn-lt"/>
              <a:sym typeface="+mn-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zh-CN" dirty="0"/>
              <a:t>Scenario 2</a:t>
            </a:r>
            <a:endParaRPr lang="en-GB" altLang="en-US" dirty="0"/>
          </a:p>
        </p:txBody>
      </p:sp>
      <p:sp>
        <p:nvSpPr>
          <p:cNvPr id="6147" name="Content Placeholder 2"/>
          <p:cNvSpPr>
            <a:spLocks noGrp="1"/>
          </p:cNvSpPr>
          <p:nvPr>
            <p:ph idx="1"/>
          </p:nvPr>
        </p:nvSpPr>
        <p:spPr>
          <a:xfrm>
            <a:off x="274320" y="1824355"/>
            <a:ext cx="11567795" cy="2453005"/>
          </a:xfrm>
        </p:spPr>
        <p:txBody>
          <a:bodyPr/>
          <a:lstStyle/>
          <a:p>
            <a:r>
              <a:rPr lang="en-US" altLang="zh-CN" sz="2000" dirty="0"/>
              <a:t> There are operators with 4G-only network and share the 5G network with other operators with business agreement.</a:t>
            </a:r>
            <a:endParaRPr lang="en-US" altLang="zh-CN" sz="2000" dirty="0"/>
          </a:p>
          <a:p>
            <a:pPr lvl="1"/>
            <a:r>
              <a:rPr lang="en-US" altLang="zh-CN" sz="1710" dirty="0">
                <a:sym typeface="+mn-ea"/>
              </a:rPr>
              <a:t> For specific high demand services, e.g., XR, need 5G capability, UE needs to handover to the visited 5G network.At the same time, all other traffic does not need 5G capability, uses the visited 5G network as well. (Fig.1)</a:t>
            </a:r>
            <a:endParaRPr lang="en-US" altLang="zh-CN" sz="1710" dirty="0">
              <a:sym typeface="+mn-ea"/>
            </a:endParaRPr>
          </a:p>
          <a:p>
            <a:pPr lvl="1"/>
            <a:r>
              <a:rPr lang="en-US" altLang="zh-CN" sz="1710" dirty="0">
                <a:sym typeface="+mn-ea"/>
              </a:rPr>
              <a:t>Dual steer could help to identify hight demand services require 5G capablity and steer the traffic to the right path simutaleously.(Fig.2) </a:t>
            </a:r>
            <a:endParaRPr lang="en-US" altLang="zh-CN" sz="1710" dirty="0">
              <a:sym typeface="+mn-ea"/>
            </a:endParaRPr>
          </a:p>
          <a:p>
            <a:pPr marL="0" lvl="0" indent="0">
              <a:buNone/>
            </a:pPr>
            <a:r>
              <a:rPr lang="en-US" altLang="zh-CN" sz="1995" b="1" dirty="0"/>
              <a:t>OBSERVATION 2: </a:t>
            </a:r>
            <a:r>
              <a:rPr lang="en-US" altLang="zh-CN" sz="1995" dirty="0"/>
              <a:t> DualSteer reduces the </a:t>
            </a:r>
            <a:r>
              <a:rPr lang="en-US" altLang="zh-CN" sz="1995" dirty="0">
                <a:sym typeface="+mn-ea"/>
              </a:rPr>
              <a:t>cost of the </a:t>
            </a:r>
            <a:r>
              <a:rPr lang="en-US" altLang="zh-CN" sz="1995" dirty="0"/>
              <a:t>home network and </a:t>
            </a:r>
            <a:r>
              <a:rPr lang="en-US" altLang="zh-CN" sz="1995" dirty="0">
                <a:sym typeface="+mn-ea"/>
              </a:rPr>
              <a:t>preserves</a:t>
            </a:r>
            <a:r>
              <a:rPr lang="en-US" altLang="zh-CN" sz="1995" dirty="0"/>
              <a:t> the </a:t>
            </a:r>
            <a:r>
              <a:rPr lang="en-US" altLang="zh-CN" sz="1995" dirty="0">
                <a:sym typeface="+mn-ea"/>
              </a:rPr>
              <a:t>resource of t</a:t>
            </a:r>
            <a:r>
              <a:rPr lang="en-US" altLang="zh-CN" sz="1995" dirty="0"/>
              <a:t>he visited network .</a:t>
            </a:r>
            <a:endParaRPr lang="en-US" altLang="zh-CN" sz="2000" dirty="0"/>
          </a:p>
          <a:p>
            <a:endParaRPr lang="en-US" altLang="en-US" sz="1800" dirty="0"/>
          </a:p>
        </p:txBody>
      </p:sp>
      <p:sp>
        <p:nvSpPr>
          <p:cNvPr id="11" name="Content Placeholder 2"/>
          <p:cNvSpPr>
            <a:spLocks noGrp="1"/>
          </p:cNvSpPr>
          <p:nvPr>
            <p:custDataLst>
              <p:tags r:id="rId1"/>
            </p:custDataLst>
          </p:nvPr>
        </p:nvSpPr>
        <p:spPr>
          <a:xfrm>
            <a:off x="274320" y="5534025"/>
            <a:ext cx="11080115" cy="739140"/>
          </a:xfrm>
          <a:prstGeom prst="rect">
            <a:avLst/>
          </a:prstGeom>
          <a:noFill/>
          <a:ln>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dirty="0"/>
          </a:p>
          <a:p>
            <a:endParaRPr lang="en-US" altLang="en-US" sz="1800" dirty="0"/>
          </a:p>
        </p:txBody>
      </p:sp>
      <p:sp>
        <p:nvSpPr>
          <p:cNvPr id="12" name="Content Placeholder 2"/>
          <p:cNvSpPr>
            <a:spLocks noGrp="1"/>
          </p:cNvSpPr>
          <p:nvPr>
            <p:custDataLst>
              <p:tags r:id="rId3"/>
            </p:custDataLst>
          </p:nvPr>
        </p:nvSpPr>
        <p:spPr>
          <a:xfrm>
            <a:off x="273685" y="2611755"/>
            <a:ext cx="11080115" cy="739140"/>
          </a:xfrm>
          <a:prstGeom prst="rect">
            <a:avLst/>
          </a:prstGeom>
          <a:noFill/>
          <a:ln>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dirty="0"/>
          </a:p>
          <a:p>
            <a:endParaRPr lang="en-US" altLang="en-US" sz="1800" dirty="0"/>
          </a:p>
        </p:txBody>
      </p:sp>
      <p:grpSp>
        <p:nvGrpSpPr>
          <p:cNvPr id="34" name="组合 33"/>
          <p:cNvGrpSpPr/>
          <p:nvPr/>
        </p:nvGrpSpPr>
        <p:grpSpPr>
          <a:xfrm>
            <a:off x="6397625" y="4051300"/>
            <a:ext cx="4292600" cy="2072005"/>
            <a:chOff x="10075" y="5420"/>
            <a:chExt cx="8743" cy="4223"/>
          </a:xfrm>
        </p:grpSpPr>
        <p:grpSp>
          <p:nvGrpSpPr>
            <p:cNvPr id="18" name="组合 17"/>
            <p:cNvGrpSpPr/>
            <p:nvPr/>
          </p:nvGrpSpPr>
          <p:grpSpPr>
            <a:xfrm>
              <a:off x="10075" y="7268"/>
              <a:ext cx="547" cy="806"/>
              <a:chOff x="868" y="3068"/>
              <a:chExt cx="616" cy="1053"/>
            </a:xfrm>
          </p:grpSpPr>
          <p:sp>
            <p:nvSpPr>
              <p:cNvPr id="19" name="Freeform 179"/>
              <p:cNvSpPr/>
              <p:nvPr>
                <p:custDataLst>
                  <p:tags r:id="rId4"/>
                </p:custDataLst>
              </p:nvPr>
            </p:nvSpPr>
            <p:spPr bwMode="auto">
              <a:xfrm>
                <a:off x="970" y="3392"/>
                <a:ext cx="409" cy="231"/>
              </a:xfrm>
              <a:custGeom>
                <a:avLst/>
                <a:gdLst>
                  <a:gd name="T0" fmla="*/ 92 w 92"/>
                  <a:gd name="T1" fmla="*/ 38 h 52"/>
                  <a:gd name="T2" fmla="*/ 0 w 92"/>
                  <a:gd name="T3" fmla="*/ 52 h 52"/>
                  <a:gd name="T4" fmla="*/ 0 w 92"/>
                  <a:gd name="T5" fmla="*/ 17 h 52"/>
                  <a:gd name="T6" fmla="*/ 92 w 92"/>
                  <a:gd name="T7" fmla="*/ 0 h 52"/>
                  <a:gd name="T8" fmla="*/ 92 w 92"/>
                  <a:gd name="T9" fmla="*/ 38 h 52"/>
                </a:gdLst>
                <a:ahLst/>
                <a:cxnLst>
                  <a:cxn ang="0">
                    <a:pos x="T0" y="T1"/>
                  </a:cxn>
                  <a:cxn ang="0">
                    <a:pos x="T2" y="T3"/>
                  </a:cxn>
                  <a:cxn ang="0">
                    <a:pos x="T4" y="T5"/>
                  </a:cxn>
                  <a:cxn ang="0">
                    <a:pos x="T6" y="T7"/>
                  </a:cxn>
                  <a:cxn ang="0">
                    <a:pos x="T8" y="T9"/>
                  </a:cxn>
                </a:cxnLst>
                <a:rect l="0" t="0" r="r" b="b"/>
                <a:pathLst>
                  <a:path w="92" h="52">
                    <a:moveTo>
                      <a:pt x="92" y="38"/>
                    </a:moveTo>
                    <a:lnTo>
                      <a:pt x="0" y="52"/>
                    </a:lnTo>
                    <a:lnTo>
                      <a:pt x="0" y="17"/>
                    </a:lnTo>
                    <a:lnTo>
                      <a:pt x="92" y="0"/>
                    </a:lnTo>
                    <a:lnTo>
                      <a:pt x="92" y="3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0"/>
              <p:cNvSpPr/>
              <p:nvPr>
                <p:custDataLst>
                  <p:tags r:id="rId5"/>
                </p:custDataLst>
              </p:nvPr>
            </p:nvSpPr>
            <p:spPr bwMode="auto">
              <a:xfrm>
                <a:off x="970" y="3615"/>
                <a:ext cx="409" cy="160"/>
              </a:xfrm>
              <a:custGeom>
                <a:avLst/>
                <a:gdLst>
                  <a:gd name="T0" fmla="*/ 92 w 92"/>
                  <a:gd name="T1" fmla="*/ 31 h 36"/>
                  <a:gd name="T2" fmla="*/ 0 w 92"/>
                  <a:gd name="T3" fmla="*/ 36 h 36"/>
                  <a:gd name="T4" fmla="*/ 0 w 92"/>
                  <a:gd name="T5" fmla="*/ 12 h 36"/>
                  <a:gd name="T6" fmla="*/ 92 w 92"/>
                  <a:gd name="T7" fmla="*/ 0 h 36"/>
                  <a:gd name="T8" fmla="*/ 92 w 92"/>
                  <a:gd name="T9" fmla="*/ 31 h 36"/>
                </a:gdLst>
                <a:ahLst/>
                <a:cxnLst>
                  <a:cxn ang="0">
                    <a:pos x="T0" y="T1"/>
                  </a:cxn>
                  <a:cxn ang="0">
                    <a:pos x="T2" y="T3"/>
                  </a:cxn>
                  <a:cxn ang="0">
                    <a:pos x="T4" y="T5"/>
                  </a:cxn>
                  <a:cxn ang="0">
                    <a:pos x="T6" y="T7"/>
                  </a:cxn>
                  <a:cxn ang="0">
                    <a:pos x="T8" y="T9"/>
                  </a:cxn>
                </a:cxnLst>
                <a:rect l="0" t="0" r="r" b="b"/>
                <a:pathLst>
                  <a:path w="92" h="36">
                    <a:moveTo>
                      <a:pt x="92" y="31"/>
                    </a:moveTo>
                    <a:lnTo>
                      <a:pt x="0" y="36"/>
                    </a:lnTo>
                    <a:lnTo>
                      <a:pt x="0" y="12"/>
                    </a:lnTo>
                    <a:lnTo>
                      <a:pt x="92" y="0"/>
                    </a:lnTo>
                    <a:lnTo>
                      <a:pt x="92" y="3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1"/>
              <p:cNvSpPr>
                <a:spLocks noEditPoints="1"/>
              </p:cNvSpPr>
              <p:nvPr>
                <p:custDataLst>
                  <p:tags r:id="rId6"/>
                </p:custDataLst>
              </p:nvPr>
            </p:nvSpPr>
            <p:spPr bwMode="auto">
              <a:xfrm>
                <a:off x="868" y="3255"/>
                <a:ext cx="617" cy="866"/>
              </a:xfrm>
              <a:custGeom>
                <a:avLst/>
                <a:gdLst>
                  <a:gd name="T0" fmla="*/ 0 w 59"/>
                  <a:gd name="T1" fmla="*/ 0 h 82"/>
                  <a:gd name="T2" fmla="*/ 0 w 59"/>
                  <a:gd name="T3" fmla="*/ 69 h 82"/>
                  <a:gd name="T4" fmla="*/ 30 w 59"/>
                  <a:gd name="T5" fmla="*/ 82 h 82"/>
                  <a:gd name="T6" fmla="*/ 59 w 59"/>
                  <a:gd name="T7" fmla="*/ 69 h 82"/>
                  <a:gd name="T8" fmla="*/ 59 w 59"/>
                  <a:gd name="T9" fmla="*/ 0 h 82"/>
                  <a:gd name="T10" fmla="*/ 0 w 59"/>
                  <a:gd name="T11" fmla="*/ 0 h 82"/>
                  <a:gd name="T12" fmla="*/ 30 w 59"/>
                  <a:gd name="T13" fmla="*/ 79 h 82"/>
                  <a:gd name="T14" fmla="*/ 24 w 59"/>
                  <a:gd name="T15" fmla="*/ 73 h 82"/>
                  <a:gd name="T16" fmla="*/ 30 w 59"/>
                  <a:gd name="T17" fmla="*/ 66 h 82"/>
                  <a:gd name="T18" fmla="*/ 37 w 59"/>
                  <a:gd name="T19" fmla="*/ 73 h 82"/>
                  <a:gd name="T20" fmla="*/ 30 w 59"/>
                  <a:gd name="T21" fmla="*/ 79 h 82"/>
                  <a:gd name="T22" fmla="*/ 53 w 59"/>
                  <a:gd name="T23" fmla="*/ 62 h 82"/>
                  <a:gd name="T24" fmla="*/ 7 w 59"/>
                  <a:gd name="T25" fmla="*/ 62 h 82"/>
                  <a:gd name="T26" fmla="*/ 7 w 59"/>
                  <a:gd name="T27" fmla="*/ 7 h 82"/>
                  <a:gd name="T28" fmla="*/ 53 w 59"/>
                  <a:gd name="T29" fmla="*/ 7 h 82"/>
                  <a:gd name="T30" fmla="*/ 53 w 59"/>
                  <a:gd name="T31"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0" y="0"/>
                    </a:moveTo>
                    <a:cubicBezTo>
                      <a:pt x="0" y="69"/>
                      <a:pt x="0" y="69"/>
                      <a:pt x="0" y="69"/>
                    </a:cubicBezTo>
                    <a:cubicBezTo>
                      <a:pt x="0" y="69"/>
                      <a:pt x="11" y="82"/>
                      <a:pt x="30" y="82"/>
                    </a:cubicBezTo>
                    <a:cubicBezTo>
                      <a:pt x="51" y="82"/>
                      <a:pt x="59" y="69"/>
                      <a:pt x="59" y="69"/>
                    </a:cubicBezTo>
                    <a:cubicBezTo>
                      <a:pt x="59" y="0"/>
                      <a:pt x="59" y="0"/>
                      <a:pt x="59" y="0"/>
                    </a:cubicBezTo>
                    <a:lnTo>
                      <a:pt x="0" y="0"/>
                    </a:lnTo>
                    <a:close/>
                    <a:moveTo>
                      <a:pt x="30" y="79"/>
                    </a:moveTo>
                    <a:cubicBezTo>
                      <a:pt x="27" y="79"/>
                      <a:pt x="24" y="76"/>
                      <a:pt x="24" y="73"/>
                    </a:cubicBezTo>
                    <a:cubicBezTo>
                      <a:pt x="24" y="69"/>
                      <a:pt x="27" y="66"/>
                      <a:pt x="30" y="66"/>
                    </a:cubicBezTo>
                    <a:cubicBezTo>
                      <a:pt x="34" y="66"/>
                      <a:pt x="37" y="69"/>
                      <a:pt x="37" y="73"/>
                    </a:cubicBezTo>
                    <a:cubicBezTo>
                      <a:pt x="37" y="76"/>
                      <a:pt x="34" y="79"/>
                      <a:pt x="30" y="79"/>
                    </a:cubicBezTo>
                    <a:close/>
                    <a:moveTo>
                      <a:pt x="53" y="62"/>
                    </a:moveTo>
                    <a:cubicBezTo>
                      <a:pt x="7" y="62"/>
                      <a:pt x="7" y="62"/>
                      <a:pt x="7" y="62"/>
                    </a:cubicBezTo>
                    <a:cubicBezTo>
                      <a:pt x="7" y="7"/>
                      <a:pt x="7" y="7"/>
                      <a:pt x="7" y="7"/>
                    </a:cubicBezTo>
                    <a:cubicBezTo>
                      <a:pt x="53" y="7"/>
                      <a:pt x="53" y="7"/>
                      <a:pt x="53" y="7"/>
                    </a:cubicBezTo>
                    <a:lnTo>
                      <a:pt x="53" y="6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182"/>
              <p:cNvSpPr>
                <a:spLocks noChangeArrowheads="1"/>
              </p:cNvSpPr>
              <p:nvPr>
                <p:custDataLst>
                  <p:tags r:id="rId7"/>
                </p:custDataLst>
              </p:nvPr>
            </p:nvSpPr>
            <p:spPr bwMode="auto">
              <a:xfrm>
                <a:off x="1317" y="3068"/>
                <a:ext cx="84" cy="15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3" name="椭圆 22"/>
            <p:cNvSpPr/>
            <p:nvPr>
              <p:custDataLst>
                <p:tags r:id="rId8"/>
              </p:custDataLst>
            </p:nvPr>
          </p:nvSpPr>
          <p:spPr>
            <a:xfrm>
              <a:off x="11191" y="5608"/>
              <a:ext cx="3510" cy="1543"/>
            </a:xfrm>
            <a:prstGeom prst="ellipse">
              <a:avLst/>
            </a:prstGeom>
            <a:solidFill>
              <a:schemeClr val="bg2"/>
            </a:solidFill>
            <a:ln>
              <a:solidFill>
                <a:schemeClr val="bg2">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Home 4G Network</a:t>
              </a:r>
              <a:endParaRPr lang="en-US" altLang="zh-CN">
                <a:solidFill>
                  <a:schemeClr val="tx1"/>
                </a:solidFill>
              </a:endParaRPr>
            </a:p>
          </p:txBody>
        </p:sp>
        <p:sp>
          <p:nvSpPr>
            <p:cNvPr id="24" name="椭圆 23"/>
            <p:cNvSpPr/>
            <p:nvPr>
              <p:custDataLst>
                <p:tags r:id="rId9"/>
              </p:custDataLst>
            </p:nvPr>
          </p:nvSpPr>
          <p:spPr>
            <a:xfrm>
              <a:off x="11398" y="7816"/>
              <a:ext cx="3095" cy="1543"/>
            </a:xfrm>
            <a:prstGeom prst="ellipse">
              <a:avLst/>
            </a:prstGeom>
            <a:solidFill>
              <a:schemeClr val="accent4">
                <a:lumMod val="20000"/>
                <a:lumOff val="80000"/>
              </a:schemeClr>
            </a:solidFill>
            <a:ln>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Visted 5G Network</a:t>
              </a:r>
              <a:endParaRPr lang="en-US" altLang="zh-CN">
                <a:solidFill>
                  <a:schemeClr val="tx1"/>
                </a:solidFill>
              </a:endParaRPr>
            </a:p>
          </p:txBody>
        </p:sp>
        <p:cxnSp>
          <p:nvCxnSpPr>
            <p:cNvPr id="25" name="曲线连接符 24"/>
            <p:cNvCxnSpPr>
              <a:endCxn id="23" idx="2"/>
            </p:cNvCxnSpPr>
            <p:nvPr>
              <p:custDataLst>
                <p:tags r:id="rId10"/>
              </p:custDataLst>
            </p:nvPr>
          </p:nvCxnSpPr>
          <p:spPr>
            <a:xfrm flipV="1">
              <a:off x="10549" y="6380"/>
              <a:ext cx="642" cy="948"/>
            </a:xfrm>
            <a:prstGeom prst="curvedConnector3">
              <a:avLst>
                <a:gd name="adj1" fmla="val 50000"/>
              </a:avLst>
            </a:prstGeom>
            <a:ln w="6350" cap="flat" cmpd="sng" algn="ctr">
              <a:gradFill>
                <a:gsLst>
                  <a:gs pos="50000">
                    <a:schemeClr val="accent3"/>
                  </a:gs>
                  <a:gs pos="0">
                    <a:schemeClr val="accent3">
                      <a:lumMod val="25000"/>
                      <a:lumOff val="75000"/>
                    </a:schemeClr>
                  </a:gs>
                  <a:gs pos="100000">
                    <a:schemeClr val="accent3">
                      <a:lumMod val="85000"/>
                    </a:schemeClr>
                  </a:gs>
                </a:gsLst>
                <a:lin ang="5400000" scaled="0"/>
              </a:gradFill>
              <a:prstDash val="dash"/>
              <a:miter lim="800000"/>
            </a:ln>
          </p:spPr>
          <p:style>
            <a:lnRef idx="0">
              <a:schemeClr val="accent1"/>
            </a:lnRef>
            <a:fillRef idx="0">
              <a:srgbClr val="FFFFFF"/>
            </a:fillRef>
            <a:effectRef idx="0">
              <a:srgbClr val="FFFFFF"/>
            </a:effectRef>
            <a:fontRef idx="minor">
              <a:schemeClr val="tx1"/>
            </a:fontRef>
          </p:style>
        </p:cxnSp>
        <p:cxnSp>
          <p:nvCxnSpPr>
            <p:cNvPr id="26" name="曲线连接符 25"/>
            <p:cNvCxnSpPr/>
            <p:nvPr>
              <p:custDataLst>
                <p:tags r:id="rId11"/>
              </p:custDataLst>
            </p:nvPr>
          </p:nvCxnSpPr>
          <p:spPr>
            <a:xfrm>
              <a:off x="10137" y="7275"/>
              <a:ext cx="1336" cy="1313"/>
            </a:xfrm>
            <a:prstGeom prst="curvedConnector3">
              <a:avLst>
                <a:gd name="adj1" fmla="val 50075"/>
              </a:avLst>
            </a:prstGeom>
            <a:ln w="6350" cap="flat" cmpd="sng" algn="ctr">
              <a:gradFill>
                <a:gsLst>
                  <a:gs pos="50000">
                    <a:schemeClr val="accent4"/>
                  </a:gs>
                  <a:gs pos="0">
                    <a:schemeClr val="accent4">
                      <a:lumMod val="25000"/>
                      <a:lumOff val="75000"/>
                    </a:schemeClr>
                  </a:gs>
                  <a:gs pos="100000">
                    <a:schemeClr val="accent4">
                      <a:lumMod val="85000"/>
                    </a:schemeClr>
                  </a:gs>
                </a:gsLst>
                <a:lin ang="5400000" scaled="0"/>
              </a:gradFill>
              <a:prstDash val="dash"/>
              <a:miter lim="800000"/>
            </a:ln>
          </p:spPr>
          <p:style>
            <a:lnRef idx="0">
              <a:schemeClr val="accent1"/>
            </a:lnRef>
            <a:fillRef idx="0">
              <a:srgbClr val="FFFFFF"/>
            </a:fillRef>
            <a:effectRef idx="0">
              <a:srgbClr val="FFFFFF"/>
            </a:effectRef>
            <a:fontRef idx="minor">
              <a:schemeClr val="tx1"/>
            </a:fontRef>
          </p:style>
        </p:cxnSp>
        <p:sp>
          <p:nvSpPr>
            <p:cNvPr id="27" name="矩形 26"/>
            <p:cNvSpPr/>
            <p:nvPr>
              <p:custDataLst>
                <p:tags r:id="rId12"/>
              </p:custDataLst>
            </p:nvPr>
          </p:nvSpPr>
          <p:spPr>
            <a:xfrm>
              <a:off x="15605" y="8473"/>
              <a:ext cx="3213" cy="1170"/>
            </a:xfrm>
            <a:prstGeom prst="rect">
              <a:avLst/>
            </a:prstGeom>
            <a:solidFill>
              <a:schemeClr val="accent6">
                <a:lumMod val="20000"/>
                <a:lumOff val="80000"/>
              </a:schemeClr>
            </a:solidFill>
            <a:ln>
              <a:solidFill>
                <a:schemeClr val="accent6">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400">
                  <a:solidFill>
                    <a:schemeClr val="tx1"/>
                  </a:solidFill>
                </a:rPr>
                <a:t>Specific Services, e.g., XR</a:t>
              </a:r>
              <a:endParaRPr lang="en-US" altLang="zh-CN" sz="1400">
                <a:solidFill>
                  <a:schemeClr val="tx1"/>
                </a:solidFill>
              </a:endParaRPr>
            </a:p>
          </p:txBody>
        </p:sp>
        <p:sp>
          <p:nvSpPr>
            <p:cNvPr id="28" name="矩形 27"/>
            <p:cNvSpPr/>
            <p:nvPr>
              <p:custDataLst>
                <p:tags r:id="rId13"/>
              </p:custDataLst>
            </p:nvPr>
          </p:nvSpPr>
          <p:spPr>
            <a:xfrm>
              <a:off x="15606" y="5420"/>
              <a:ext cx="3212" cy="1170"/>
            </a:xfrm>
            <a:prstGeom prst="rect">
              <a:avLst/>
            </a:prstGeom>
            <a:solidFill>
              <a:schemeClr val="accent5">
                <a:lumMod val="20000"/>
                <a:lumOff val="80000"/>
              </a:schemeClr>
            </a:solidFill>
            <a:ln>
              <a:solidFill>
                <a:schemeClr val="accent5"/>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400" dirty="0">
                  <a:solidFill>
                    <a:schemeClr val="tx1"/>
                  </a:solidFill>
                </a:rPr>
                <a:t>Common Services, e.g., voice, SMS.</a:t>
              </a:r>
              <a:endParaRPr lang="en-US" altLang="zh-CN" sz="1400" dirty="0">
                <a:solidFill>
                  <a:schemeClr val="tx1"/>
                </a:solidFill>
              </a:endParaRPr>
            </a:p>
          </p:txBody>
        </p:sp>
        <p:sp>
          <p:nvSpPr>
            <p:cNvPr id="29" name="圆角右箭头 28"/>
            <p:cNvSpPr/>
            <p:nvPr>
              <p:custDataLst>
                <p:tags r:id="rId14"/>
              </p:custDataLst>
            </p:nvPr>
          </p:nvSpPr>
          <p:spPr>
            <a:xfrm>
              <a:off x="10529" y="5423"/>
              <a:ext cx="4834" cy="1424"/>
            </a:xfrm>
            <a:prstGeom prst="bentArrow">
              <a:avLst>
                <a:gd name="adj1" fmla="val 11867"/>
                <a:gd name="adj2" fmla="val 21453"/>
                <a:gd name="adj3" fmla="val 25000"/>
                <a:gd name="adj4" fmla="val 41362"/>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30" name="圆角右箭头 29"/>
            <p:cNvSpPr/>
            <p:nvPr>
              <p:custDataLst>
                <p:tags r:id="rId15"/>
              </p:custDataLst>
            </p:nvPr>
          </p:nvSpPr>
          <p:spPr>
            <a:xfrm flipV="1">
              <a:off x="10529" y="8219"/>
              <a:ext cx="4834" cy="1424"/>
            </a:xfrm>
            <a:prstGeom prst="bentArrow">
              <a:avLst>
                <a:gd name="adj1" fmla="val 11867"/>
                <a:gd name="adj2" fmla="val 21453"/>
                <a:gd name="adj3" fmla="val 25000"/>
                <a:gd name="adj4" fmla="val 41362"/>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grpSp>
      <p:grpSp>
        <p:nvGrpSpPr>
          <p:cNvPr id="33" name="组合 32"/>
          <p:cNvGrpSpPr/>
          <p:nvPr/>
        </p:nvGrpSpPr>
        <p:grpSpPr>
          <a:xfrm>
            <a:off x="325120" y="4051300"/>
            <a:ext cx="4493260" cy="2073910"/>
            <a:chOff x="512" y="5426"/>
            <a:chExt cx="8755" cy="4220"/>
          </a:xfrm>
        </p:grpSpPr>
        <p:grpSp>
          <p:nvGrpSpPr>
            <p:cNvPr id="2" name="组合 1"/>
            <p:cNvGrpSpPr/>
            <p:nvPr/>
          </p:nvGrpSpPr>
          <p:grpSpPr>
            <a:xfrm>
              <a:off x="606" y="7149"/>
              <a:ext cx="547" cy="806"/>
              <a:chOff x="868" y="3068"/>
              <a:chExt cx="616" cy="1053"/>
            </a:xfrm>
          </p:grpSpPr>
          <p:sp>
            <p:nvSpPr>
              <p:cNvPr id="179" name="Freeform 179"/>
              <p:cNvSpPr/>
              <p:nvPr>
                <p:custDataLst>
                  <p:tags r:id="rId16"/>
                </p:custDataLst>
              </p:nvPr>
            </p:nvSpPr>
            <p:spPr bwMode="auto">
              <a:xfrm>
                <a:off x="970" y="3392"/>
                <a:ext cx="409" cy="231"/>
              </a:xfrm>
              <a:custGeom>
                <a:avLst/>
                <a:gdLst>
                  <a:gd name="T0" fmla="*/ 92 w 92"/>
                  <a:gd name="T1" fmla="*/ 38 h 52"/>
                  <a:gd name="T2" fmla="*/ 0 w 92"/>
                  <a:gd name="T3" fmla="*/ 52 h 52"/>
                  <a:gd name="T4" fmla="*/ 0 w 92"/>
                  <a:gd name="T5" fmla="*/ 17 h 52"/>
                  <a:gd name="T6" fmla="*/ 92 w 92"/>
                  <a:gd name="T7" fmla="*/ 0 h 52"/>
                  <a:gd name="T8" fmla="*/ 92 w 92"/>
                  <a:gd name="T9" fmla="*/ 38 h 52"/>
                </a:gdLst>
                <a:ahLst/>
                <a:cxnLst>
                  <a:cxn ang="0">
                    <a:pos x="T0" y="T1"/>
                  </a:cxn>
                  <a:cxn ang="0">
                    <a:pos x="T2" y="T3"/>
                  </a:cxn>
                  <a:cxn ang="0">
                    <a:pos x="T4" y="T5"/>
                  </a:cxn>
                  <a:cxn ang="0">
                    <a:pos x="T6" y="T7"/>
                  </a:cxn>
                  <a:cxn ang="0">
                    <a:pos x="T8" y="T9"/>
                  </a:cxn>
                </a:cxnLst>
                <a:rect l="0" t="0" r="r" b="b"/>
                <a:pathLst>
                  <a:path w="92" h="52">
                    <a:moveTo>
                      <a:pt x="92" y="38"/>
                    </a:moveTo>
                    <a:lnTo>
                      <a:pt x="0" y="52"/>
                    </a:lnTo>
                    <a:lnTo>
                      <a:pt x="0" y="17"/>
                    </a:lnTo>
                    <a:lnTo>
                      <a:pt x="92" y="0"/>
                    </a:lnTo>
                    <a:lnTo>
                      <a:pt x="92" y="3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80"/>
              <p:cNvSpPr/>
              <p:nvPr>
                <p:custDataLst>
                  <p:tags r:id="rId17"/>
                </p:custDataLst>
              </p:nvPr>
            </p:nvSpPr>
            <p:spPr bwMode="auto">
              <a:xfrm>
                <a:off x="970" y="3615"/>
                <a:ext cx="409" cy="160"/>
              </a:xfrm>
              <a:custGeom>
                <a:avLst/>
                <a:gdLst>
                  <a:gd name="T0" fmla="*/ 92 w 92"/>
                  <a:gd name="T1" fmla="*/ 31 h 36"/>
                  <a:gd name="T2" fmla="*/ 0 w 92"/>
                  <a:gd name="T3" fmla="*/ 36 h 36"/>
                  <a:gd name="T4" fmla="*/ 0 w 92"/>
                  <a:gd name="T5" fmla="*/ 12 h 36"/>
                  <a:gd name="T6" fmla="*/ 92 w 92"/>
                  <a:gd name="T7" fmla="*/ 0 h 36"/>
                  <a:gd name="T8" fmla="*/ 92 w 92"/>
                  <a:gd name="T9" fmla="*/ 31 h 36"/>
                </a:gdLst>
                <a:ahLst/>
                <a:cxnLst>
                  <a:cxn ang="0">
                    <a:pos x="T0" y="T1"/>
                  </a:cxn>
                  <a:cxn ang="0">
                    <a:pos x="T2" y="T3"/>
                  </a:cxn>
                  <a:cxn ang="0">
                    <a:pos x="T4" y="T5"/>
                  </a:cxn>
                  <a:cxn ang="0">
                    <a:pos x="T6" y="T7"/>
                  </a:cxn>
                  <a:cxn ang="0">
                    <a:pos x="T8" y="T9"/>
                  </a:cxn>
                </a:cxnLst>
                <a:rect l="0" t="0" r="r" b="b"/>
                <a:pathLst>
                  <a:path w="92" h="36">
                    <a:moveTo>
                      <a:pt x="92" y="31"/>
                    </a:moveTo>
                    <a:lnTo>
                      <a:pt x="0" y="36"/>
                    </a:lnTo>
                    <a:lnTo>
                      <a:pt x="0" y="12"/>
                    </a:lnTo>
                    <a:lnTo>
                      <a:pt x="92" y="0"/>
                    </a:lnTo>
                    <a:lnTo>
                      <a:pt x="92" y="3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81"/>
              <p:cNvSpPr>
                <a:spLocks noEditPoints="1"/>
              </p:cNvSpPr>
              <p:nvPr>
                <p:custDataLst>
                  <p:tags r:id="rId18"/>
                </p:custDataLst>
              </p:nvPr>
            </p:nvSpPr>
            <p:spPr bwMode="auto">
              <a:xfrm>
                <a:off x="868" y="3255"/>
                <a:ext cx="617" cy="866"/>
              </a:xfrm>
              <a:custGeom>
                <a:avLst/>
                <a:gdLst>
                  <a:gd name="T0" fmla="*/ 0 w 59"/>
                  <a:gd name="T1" fmla="*/ 0 h 82"/>
                  <a:gd name="T2" fmla="*/ 0 w 59"/>
                  <a:gd name="T3" fmla="*/ 69 h 82"/>
                  <a:gd name="T4" fmla="*/ 30 w 59"/>
                  <a:gd name="T5" fmla="*/ 82 h 82"/>
                  <a:gd name="T6" fmla="*/ 59 w 59"/>
                  <a:gd name="T7" fmla="*/ 69 h 82"/>
                  <a:gd name="T8" fmla="*/ 59 w 59"/>
                  <a:gd name="T9" fmla="*/ 0 h 82"/>
                  <a:gd name="T10" fmla="*/ 0 w 59"/>
                  <a:gd name="T11" fmla="*/ 0 h 82"/>
                  <a:gd name="T12" fmla="*/ 30 w 59"/>
                  <a:gd name="T13" fmla="*/ 79 h 82"/>
                  <a:gd name="T14" fmla="*/ 24 w 59"/>
                  <a:gd name="T15" fmla="*/ 73 h 82"/>
                  <a:gd name="T16" fmla="*/ 30 w 59"/>
                  <a:gd name="T17" fmla="*/ 66 h 82"/>
                  <a:gd name="T18" fmla="*/ 37 w 59"/>
                  <a:gd name="T19" fmla="*/ 73 h 82"/>
                  <a:gd name="T20" fmla="*/ 30 w 59"/>
                  <a:gd name="T21" fmla="*/ 79 h 82"/>
                  <a:gd name="T22" fmla="*/ 53 w 59"/>
                  <a:gd name="T23" fmla="*/ 62 h 82"/>
                  <a:gd name="T24" fmla="*/ 7 w 59"/>
                  <a:gd name="T25" fmla="*/ 62 h 82"/>
                  <a:gd name="T26" fmla="*/ 7 w 59"/>
                  <a:gd name="T27" fmla="*/ 7 h 82"/>
                  <a:gd name="T28" fmla="*/ 53 w 59"/>
                  <a:gd name="T29" fmla="*/ 7 h 82"/>
                  <a:gd name="T30" fmla="*/ 53 w 59"/>
                  <a:gd name="T31"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0" y="0"/>
                    </a:moveTo>
                    <a:cubicBezTo>
                      <a:pt x="0" y="69"/>
                      <a:pt x="0" y="69"/>
                      <a:pt x="0" y="69"/>
                    </a:cubicBezTo>
                    <a:cubicBezTo>
                      <a:pt x="0" y="69"/>
                      <a:pt x="11" y="82"/>
                      <a:pt x="30" y="82"/>
                    </a:cubicBezTo>
                    <a:cubicBezTo>
                      <a:pt x="51" y="82"/>
                      <a:pt x="59" y="69"/>
                      <a:pt x="59" y="69"/>
                    </a:cubicBezTo>
                    <a:cubicBezTo>
                      <a:pt x="59" y="0"/>
                      <a:pt x="59" y="0"/>
                      <a:pt x="59" y="0"/>
                    </a:cubicBezTo>
                    <a:lnTo>
                      <a:pt x="0" y="0"/>
                    </a:lnTo>
                    <a:close/>
                    <a:moveTo>
                      <a:pt x="30" y="79"/>
                    </a:moveTo>
                    <a:cubicBezTo>
                      <a:pt x="27" y="79"/>
                      <a:pt x="24" y="76"/>
                      <a:pt x="24" y="73"/>
                    </a:cubicBezTo>
                    <a:cubicBezTo>
                      <a:pt x="24" y="69"/>
                      <a:pt x="27" y="66"/>
                      <a:pt x="30" y="66"/>
                    </a:cubicBezTo>
                    <a:cubicBezTo>
                      <a:pt x="34" y="66"/>
                      <a:pt x="37" y="69"/>
                      <a:pt x="37" y="73"/>
                    </a:cubicBezTo>
                    <a:cubicBezTo>
                      <a:pt x="37" y="76"/>
                      <a:pt x="34" y="79"/>
                      <a:pt x="30" y="79"/>
                    </a:cubicBezTo>
                    <a:close/>
                    <a:moveTo>
                      <a:pt x="53" y="62"/>
                    </a:moveTo>
                    <a:cubicBezTo>
                      <a:pt x="7" y="62"/>
                      <a:pt x="7" y="62"/>
                      <a:pt x="7" y="62"/>
                    </a:cubicBezTo>
                    <a:cubicBezTo>
                      <a:pt x="7" y="7"/>
                      <a:pt x="7" y="7"/>
                      <a:pt x="7" y="7"/>
                    </a:cubicBezTo>
                    <a:cubicBezTo>
                      <a:pt x="53" y="7"/>
                      <a:pt x="53" y="7"/>
                      <a:pt x="53" y="7"/>
                    </a:cubicBezTo>
                    <a:lnTo>
                      <a:pt x="53" y="6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Rectangle 182"/>
              <p:cNvSpPr>
                <a:spLocks noChangeArrowheads="1"/>
              </p:cNvSpPr>
              <p:nvPr>
                <p:custDataLst>
                  <p:tags r:id="rId19"/>
                </p:custDataLst>
              </p:nvPr>
            </p:nvSpPr>
            <p:spPr bwMode="auto">
              <a:xfrm>
                <a:off x="1317" y="3068"/>
                <a:ext cx="84" cy="15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 name="椭圆 3"/>
            <p:cNvSpPr/>
            <p:nvPr/>
          </p:nvSpPr>
          <p:spPr>
            <a:xfrm>
              <a:off x="1641" y="5611"/>
              <a:ext cx="3510" cy="1543"/>
            </a:xfrm>
            <a:prstGeom prst="ellipse">
              <a:avLst/>
            </a:prstGeom>
            <a:solidFill>
              <a:schemeClr val="bg2"/>
            </a:solidFill>
            <a:ln>
              <a:solidFill>
                <a:schemeClr val="bg2">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Home 4G Network</a:t>
              </a:r>
              <a:endParaRPr lang="en-US" altLang="zh-CN">
                <a:solidFill>
                  <a:schemeClr val="tx1"/>
                </a:solidFill>
              </a:endParaRPr>
            </a:p>
          </p:txBody>
        </p:sp>
        <p:sp>
          <p:nvSpPr>
            <p:cNvPr id="5" name="椭圆 4"/>
            <p:cNvSpPr/>
            <p:nvPr>
              <p:custDataLst>
                <p:tags r:id="rId20"/>
              </p:custDataLst>
            </p:nvPr>
          </p:nvSpPr>
          <p:spPr>
            <a:xfrm>
              <a:off x="1848" y="7819"/>
              <a:ext cx="3095" cy="1543"/>
            </a:xfrm>
            <a:prstGeom prst="ellipse">
              <a:avLst/>
            </a:prstGeom>
            <a:solidFill>
              <a:schemeClr val="accent4">
                <a:lumMod val="20000"/>
                <a:lumOff val="80000"/>
              </a:schemeClr>
            </a:solidFill>
            <a:ln>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Visted 5G Network</a:t>
              </a:r>
              <a:endParaRPr lang="en-US" altLang="zh-CN">
                <a:solidFill>
                  <a:schemeClr val="tx1"/>
                </a:solidFill>
              </a:endParaRPr>
            </a:p>
          </p:txBody>
        </p:sp>
        <p:cxnSp>
          <p:nvCxnSpPr>
            <p:cNvPr id="9" name="曲线连接符 8"/>
            <p:cNvCxnSpPr>
              <a:endCxn id="4" idx="2"/>
            </p:cNvCxnSpPr>
            <p:nvPr/>
          </p:nvCxnSpPr>
          <p:spPr>
            <a:xfrm rot="10800000" flipH="1">
              <a:off x="1003" y="6383"/>
              <a:ext cx="637" cy="826"/>
            </a:xfrm>
            <a:prstGeom prst="curvedConnector3">
              <a:avLst>
                <a:gd name="adj1" fmla="val 63736"/>
              </a:avLst>
            </a:prstGeom>
            <a:ln w="6350" cap="flat" cmpd="sng" algn="ctr">
              <a:gradFill>
                <a:gsLst>
                  <a:gs pos="50000">
                    <a:schemeClr val="accent3"/>
                  </a:gs>
                  <a:gs pos="0">
                    <a:schemeClr val="accent3">
                      <a:lumMod val="25000"/>
                      <a:lumOff val="75000"/>
                    </a:schemeClr>
                  </a:gs>
                  <a:gs pos="100000">
                    <a:schemeClr val="accent3">
                      <a:lumMod val="85000"/>
                    </a:schemeClr>
                  </a:gs>
                </a:gsLst>
                <a:lin ang="5400000" scaled="0"/>
              </a:gradFill>
              <a:prstDash val="dash"/>
              <a:miter lim="800000"/>
            </a:ln>
          </p:spPr>
          <p:style>
            <a:lnRef idx="0">
              <a:schemeClr val="accent1"/>
            </a:lnRef>
            <a:fillRef idx="0">
              <a:srgbClr val="FFFFFF"/>
            </a:fillRef>
            <a:effectRef idx="0">
              <a:srgbClr val="FFFFFF"/>
            </a:effectRef>
            <a:fontRef idx="minor">
              <a:schemeClr val="tx1"/>
            </a:fontRef>
          </p:style>
        </p:cxnSp>
        <p:cxnSp>
          <p:nvCxnSpPr>
            <p:cNvPr id="10" name="曲线连接符 9"/>
            <p:cNvCxnSpPr>
              <a:endCxn id="5" idx="2"/>
            </p:cNvCxnSpPr>
            <p:nvPr>
              <p:custDataLst>
                <p:tags r:id="rId21"/>
              </p:custDataLst>
            </p:nvPr>
          </p:nvCxnSpPr>
          <p:spPr>
            <a:xfrm>
              <a:off x="512" y="7278"/>
              <a:ext cx="1336" cy="1313"/>
            </a:xfrm>
            <a:prstGeom prst="curvedConnector3">
              <a:avLst>
                <a:gd name="adj1" fmla="val 50075"/>
              </a:avLst>
            </a:prstGeom>
            <a:ln w="6350" cap="flat" cmpd="sng" algn="ctr">
              <a:gradFill>
                <a:gsLst>
                  <a:gs pos="50000">
                    <a:schemeClr val="accent4"/>
                  </a:gs>
                  <a:gs pos="0">
                    <a:schemeClr val="accent4">
                      <a:lumMod val="25000"/>
                      <a:lumOff val="75000"/>
                    </a:schemeClr>
                  </a:gs>
                  <a:gs pos="100000">
                    <a:schemeClr val="accent4">
                      <a:lumMod val="85000"/>
                    </a:schemeClr>
                  </a:gs>
                </a:gsLst>
                <a:lin ang="5400000" scaled="0"/>
              </a:gradFill>
              <a:prstDash val="dash"/>
              <a:miter lim="800000"/>
            </a:ln>
          </p:spPr>
          <p:style>
            <a:lnRef idx="0">
              <a:schemeClr val="accent1"/>
            </a:lnRef>
            <a:fillRef idx="0">
              <a:srgbClr val="FFFFFF"/>
            </a:fillRef>
            <a:effectRef idx="0">
              <a:srgbClr val="FFFFFF"/>
            </a:effectRef>
            <a:fontRef idx="minor">
              <a:schemeClr val="tx1"/>
            </a:fontRef>
          </p:style>
        </p:cxnSp>
        <p:sp>
          <p:nvSpPr>
            <p:cNvPr id="13" name="矩形 12"/>
            <p:cNvSpPr/>
            <p:nvPr/>
          </p:nvSpPr>
          <p:spPr>
            <a:xfrm>
              <a:off x="6055" y="8476"/>
              <a:ext cx="3213" cy="1170"/>
            </a:xfrm>
            <a:prstGeom prst="rect">
              <a:avLst/>
            </a:prstGeom>
            <a:solidFill>
              <a:schemeClr val="accent6">
                <a:lumMod val="20000"/>
                <a:lumOff val="80000"/>
              </a:schemeClr>
            </a:solidFill>
            <a:ln>
              <a:solidFill>
                <a:schemeClr val="accent6">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400">
                  <a:solidFill>
                    <a:schemeClr val="tx1"/>
                  </a:solidFill>
                </a:rPr>
                <a:t>Specific Services, e.g., XR</a:t>
              </a:r>
              <a:endParaRPr lang="en-US" altLang="zh-CN" sz="1400">
                <a:solidFill>
                  <a:schemeClr val="tx1"/>
                </a:solidFill>
              </a:endParaRPr>
            </a:p>
          </p:txBody>
        </p:sp>
        <p:sp>
          <p:nvSpPr>
            <p:cNvPr id="15" name="圆角右箭头 14"/>
            <p:cNvSpPr/>
            <p:nvPr/>
          </p:nvSpPr>
          <p:spPr>
            <a:xfrm rot="16200000" flipV="1">
              <a:off x="3343" y="4846"/>
              <a:ext cx="1227" cy="5229"/>
            </a:xfrm>
            <a:prstGeom prst="bentArrow">
              <a:avLst>
                <a:gd name="adj1" fmla="val 11867"/>
                <a:gd name="adj2" fmla="val 21991"/>
                <a:gd name="adj3" fmla="val 25000"/>
                <a:gd name="adj4" fmla="val 41362"/>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31" name="矩形 30"/>
            <p:cNvSpPr/>
            <p:nvPr>
              <p:custDataLst>
                <p:tags r:id="rId22"/>
              </p:custDataLst>
            </p:nvPr>
          </p:nvSpPr>
          <p:spPr>
            <a:xfrm>
              <a:off x="6055" y="5426"/>
              <a:ext cx="3212" cy="1170"/>
            </a:xfrm>
            <a:prstGeom prst="rect">
              <a:avLst/>
            </a:prstGeom>
            <a:solidFill>
              <a:schemeClr val="accent5">
                <a:lumMod val="20000"/>
                <a:lumOff val="80000"/>
              </a:schemeClr>
            </a:solidFill>
            <a:ln>
              <a:solidFill>
                <a:schemeClr val="accent5"/>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400" dirty="0">
                  <a:solidFill>
                    <a:schemeClr val="tx1"/>
                  </a:solidFill>
                </a:rPr>
                <a:t>Common Services, e.g., voice, SMS.</a:t>
              </a:r>
              <a:endParaRPr lang="zh-CN" altLang="en-US" sz="1400" dirty="0">
                <a:solidFill>
                  <a:schemeClr val="tx1"/>
                </a:solidFill>
              </a:endParaRPr>
            </a:p>
          </p:txBody>
        </p:sp>
        <p:sp>
          <p:nvSpPr>
            <p:cNvPr id="32" name="圆角右箭头 31"/>
            <p:cNvSpPr/>
            <p:nvPr>
              <p:custDataLst>
                <p:tags r:id="rId23"/>
              </p:custDataLst>
            </p:nvPr>
          </p:nvSpPr>
          <p:spPr>
            <a:xfrm flipV="1">
              <a:off x="1003" y="8169"/>
              <a:ext cx="4834" cy="1424"/>
            </a:xfrm>
            <a:prstGeom prst="bentArrow">
              <a:avLst>
                <a:gd name="adj1" fmla="val 11867"/>
                <a:gd name="adj2" fmla="val 21453"/>
                <a:gd name="adj3" fmla="val 25000"/>
                <a:gd name="adj4" fmla="val 41362"/>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904240" y="6146165"/>
            <a:ext cx="3594100" cy="306705"/>
          </a:xfrm>
          <a:prstGeom prst="rect">
            <a:avLst/>
          </a:prstGeom>
          <a:noFill/>
        </p:spPr>
        <p:txBody>
          <a:bodyPr wrap="square" rtlCol="0">
            <a:spAutoFit/>
          </a:bodyPr>
          <a:lstStyle/>
          <a:p>
            <a:r>
              <a:rPr lang="en-US" altLang="zh-CN" sz="1400" b="1"/>
              <a:t>Fig.1 All traffic uses the Visited Network</a:t>
            </a:r>
            <a:endParaRPr lang="en-US" altLang="zh-CN" sz="1400" b="1"/>
          </a:p>
        </p:txBody>
      </p:sp>
      <p:sp>
        <p:nvSpPr>
          <p:cNvPr id="36" name="文本框 35"/>
          <p:cNvSpPr txBox="1"/>
          <p:nvPr>
            <p:custDataLst>
              <p:tags r:id="rId24"/>
            </p:custDataLst>
          </p:nvPr>
        </p:nvSpPr>
        <p:spPr>
          <a:xfrm>
            <a:off x="6753860" y="6124806"/>
            <a:ext cx="5230495" cy="306705"/>
          </a:xfrm>
          <a:prstGeom prst="rect">
            <a:avLst/>
          </a:prstGeom>
          <a:noFill/>
        </p:spPr>
        <p:txBody>
          <a:bodyPr wrap="square" rtlCol="0">
            <a:spAutoFit/>
          </a:bodyPr>
          <a:lstStyle/>
          <a:p>
            <a:r>
              <a:rPr lang="en-US" altLang="zh-CN" sz="1400" b="1" dirty="0"/>
              <a:t>Fig.2 Specific traffic uses the Visited Network</a:t>
            </a:r>
            <a:endParaRPr lang="en-US" altLang="zh-CN" sz="1400" b="1"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7475" y="365125"/>
            <a:ext cx="10515600" cy="1325563"/>
          </a:xfrm>
        </p:spPr>
        <p:txBody>
          <a:bodyPr/>
          <a:lstStyle/>
          <a:p>
            <a:r>
              <a:rPr lang="en-US" altLang="en-US" sz="4000" dirty="0"/>
              <a:t>Dual Steer Compare to NR-NR CA and EN-DC</a:t>
            </a:r>
            <a:endParaRPr lang="en-US" altLang="en-US" sz="4000" dirty="0"/>
          </a:p>
        </p:txBody>
      </p:sp>
      <p:graphicFrame>
        <p:nvGraphicFramePr>
          <p:cNvPr id="5" name="表格 4"/>
          <p:cNvGraphicFramePr>
            <a:graphicFrameLocks noGrp="1"/>
          </p:cNvGraphicFramePr>
          <p:nvPr/>
        </p:nvGraphicFramePr>
        <p:xfrm>
          <a:off x="3580529" y="1863657"/>
          <a:ext cx="8206596" cy="3902586"/>
        </p:xfrm>
        <a:graphic>
          <a:graphicData uri="http://schemas.openxmlformats.org/drawingml/2006/table">
            <a:tbl>
              <a:tblPr firstRow="1" bandRow="1">
                <a:tableStyleId>{93296810-A885-4BE3-A3E7-6D5BEEA58F35}</a:tableStyleId>
              </a:tblPr>
              <a:tblGrid>
                <a:gridCol w="1624453"/>
                <a:gridCol w="3712422"/>
                <a:gridCol w="2869721"/>
              </a:tblGrid>
              <a:tr h="627342">
                <a:tc>
                  <a:txBody>
                    <a:bodyPr/>
                    <a:lstStyle/>
                    <a:p>
                      <a:endParaRPr lang="zh-CN" altLang="en-US" sz="1400" dirty="0"/>
                    </a:p>
                  </a:txBody>
                  <a:tcPr/>
                </a:tc>
                <a:tc>
                  <a:txBody>
                    <a:bodyPr/>
                    <a:lstStyle/>
                    <a:p>
                      <a:pPr algn="ctr"/>
                      <a:r>
                        <a:rPr lang="en-US" altLang="zh-CN" sz="1400" dirty="0"/>
                        <a:t>NR-NR CA</a:t>
                      </a:r>
                      <a:endParaRPr lang="en-US" altLang="zh-CN" sz="1400" dirty="0"/>
                    </a:p>
                    <a:p>
                      <a:pPr algn="ctr"/>
                      <a:r>
                        <a:rPr lang="en-US" altLang="zh-CN" sz="1400" dirty="0"/>
                        <a:t>EN-DC</a:t>
                      </a:r>
                      <a:endParaRPr lang="zh-CN" altLang="en-US" sz="1400" dirty="0"/>
                    </a:p>
                  </a:txBody>
                  <a:tcPr/>
                </a:tc>
                <a:tc>
                  <a:txBody>
                    <a:bodyPr/>
                    <a:lstStyle/>
                    <a:p>
                      <a:pPr algn="ctr"/>
                      <a:r>
                        <a:rPr lang="en-US" altLang="zh-CN" sz="1400" dirty="0"/>
                        <a:t>TN-TN</a:t>
                      </a:r>
                      <a:r>
                        <a:rPr lang="en-US" altLang="zh-CN" sz="1400" baseline="0" dirty="0"/>
                        <a:t> Proposed by </a:t>
                      </a:r>
                      <a:r>
                        <a:rPr lang="en-US" altLang="zh-CN" sz="1400" baseline="0" dirty="0" err="1"/>
                        <a:t>DualSteer</a:t>
                      </a:r>
                      <a:endParaRPr lang="zh-CN" altLang="en-US" sz="1400" dirty="0"/>
                    </a:p>
                  </a:txBody>
                  <a:tcPr/>
                </a:tc>
              </a:tr>
              <a:tr h="61662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a:t>Inter-RAN activities</a:t>
                      </a:r>
                      <a:endParaRPr lang="en-US" altLang="zh-CN" sz="1200" dirty="0"/>
                    </a:p>
                  </a:txBody>
                  <a:tcPr/>
                </a:tc>
                <a:tc>
                  <a:txBody>
                    <a:bodyPr/>
                    <a:lstStyle/>
                    <a:p>
                      <a:r>
                        <a:rPr lang="en-US" altLang="zh-CN" sz="1200" b="1" dirty="0"/>
                        <a:t>Stron</a:t>
                      </a:r>
                      <a:r>
                        <a:rPr lang="en-US" altLang="zh-CN" sz="1200" b="1" baseline="0" dirty="0"/>
                        <a:t>g dependency </a:t>
                      </a:r>
                      <a:r>
                        <a:rPr lang="en-US" altLang="zh-CN" sz="1200" baseline="0" dirty="0"/>
                        <a:t>on X2/</a:t>
                      </a:r>
                      <a:r>
                        <a:rPr lang="en-US" altLang="zh-CN" sz="1200" baseline="0" dirty="0" err="1"/>
                        <a:t>Xn</a:t>
                      </a:r>
                      <a:r>
                        <a:rPr lang="en-US" altLang="zh-CN" sz="1200" baseline="0" dirty="0"/>
                        <a:t> interface</a:t>
                      </a:r>
                      <a:endParaRPr lang="en-US" altLang="zh-CN" sz="1200" baseline="0" dirty="0"/>
                    </a:p>
                    <a:p>
                      <a:r>
                        <a:rPr lang="en-US" altLang="zh-CN" sz="1200" baseline="0" dirty="0"/>
                        <a:t>No LTE+5G CA</a:t>
                      </a:r>
                      <a:endParaRPr lang="zh-CN" altLang="en-US" sz="1200" dirty="0"/>
                    </a:p>
                  </a:txBody>
                  <a:tcPr/>
                </a:tc>
                <a:tc>
                  <a:txBody>
                    <a:bodyPr/>
                    <a:lstStyle/>
                    <a:p>
                      <a:pPr algn="l"/>
                      <a:r>
                        <a:rPr lang="en-US" altLang="zh-CN" sz="1200" b="1" dirty="0"/>
                        <a:t>not needed</a:t>
                      </a:r>
                      <a:r>
                        <a:rPr lang="en-US" altLang="zh-CN" sz="1200" dirty="0"/>
                        <a:t>*</a:t>
                      </a:r>
                      <a:endParaRPr lang="zh-CN" altLang="en-US" sz="1200" dirty="0"/>
                    </a:p>
                  </a:txBody>
                  <a:tcPr/>
                </a:tc>
              </a:tr>
              <a:tr h="506349">
                <a:tc>
                  <a:txBody>
                    <a:bodyPr/>
                    <a:lstStyle/>
                    <a:p>
                      <a:r>
                        <a:rPr lang="en-US" altLang="zh-CN" sz="1200" dirty="0"/>
                        <a:t>Traffic aggregation point</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a:t>The main RAN node</a:t>
                      </a:r>
                      <a:r>
                        <a:rPr lang="en-US" altLang="zh-CN" sz="1200" baseline="0" dirty="0"/>
                        <a:t> (</a:t>
                      </a:r>
                      <a:r>
                        <a:rPr lang="en-US" altLang="zh-CN" sz="1200" b="1" dirty="0"/>
                        <a:t>high requirement on RAN</a:t>
                      </a:r>
                      <a:r>
                        <a:rPr lang="en-US" altLang="zh-CN" sz="1200" b="1" baseline="0" dirty="0"/>
                        <a:t>)</a:t>
                      </a:r>
                      <a:r>
                        <a:rPr lang="en-US" altLang="zh-CN" sz="1200" baseline="0" dirty="0"/>
                        <a:t>.</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a:t>UPF or AF*</a:t>
                      </a:r>
                      <a:endParaRPr lang="zh-CN" altLang="en-US" sz="1200" dirty="0"/>
                    </a:p>
                  </a:txBody>
                  <a:tcPr/>
                </a:tc>
              </a:tr>
              <a:tr h="506349">
                <a:tc>
                  <a:txBody>
                    <a:bodyPr/>
                    <a:lstStyle/>
                    <a:p>
                      <a:r>
                        <a:rPr lang="en-US" altLang="zh-CN" sz="1200" dirty="0"/>
                        <a:t>Traffic</a:t>
                      </a:r>
                      <a:r>
                        <a:rPr lang="en-US" altLang="zh-CN" sz="1200" baseline="0" dirty="0"/>
                        <a:t> </a:t>
                      </a:r>
                      <a:r>
                        <a:rPr lang="en-US" altLang="zh-CN" sz="1200" dirty="0"/>
                        <a:t>direction </a:t>
                      </a:r>
                      <a:r>
                        <a:rPr lang="en-US" altLang="zh-CN" sz="1200" baseline="0" dirty="0"/>
                        <a:t>decision</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a:t>By the main RAN node,</a:t>
                      </a:r>
                      <a:r>
                        <a:rPr lang="en-US" altLang="zh-CN" sz="1200" baseline="0" dirty="0"/>
                        <a:t> on </a:t>
                      </a:r>
                      <a:r>
                        <a:rPr lang="en-US" altLang="zh-CN" sz="1200" dirty="0"/>
                        <a:t>radio</a:t>
                      </a:r>
                      <a:r>
                        <a:rPr lang="en-US" altLang="zh-CN" sz="1200" baseline="0" dirty="0"/>
                        <a:t> condition and </a:t>
                      </a:r>
                      <a:r>
                        <a:rPr lang="en-US" altLang="zh-CN" sz="1200" dirty="0"/>
                        <a:t>QFI-based only.</a:t>
                      </a:r>
                      <a:endParaRPr lang="en-US" altLang="zh-CN"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b="0" dirty="0"/>
                        <a:t>By 5GC,</a:t>
                      </a:r>
                      <a:r>
                        <a:rPr lang="en-US" altLang="zh-CN" sz="1200" b="0" baseline="0" dirty="0"/>
                        <a:t> </a:t>
                      </a:r>
                      <a:r>
                        <a:rPr lang="en-US" altLang="zh-CN" sz="1200" baseline="0" dirty="0"/>
                        <a:t>on </a:t>
                      </a:r>
                      <a:r>
                        <a:rPr lang="en-US" altLang="zh-CN" sz="1200" b="1" baseline="0" dirty="0"/>
                        <a:t>more reference conditions and AI method*</a:t>
                      </a:r>
                      <a:r>
                        <a:rPr lang="en-US" altLang="zh-CN" sz="1200" baseline="0" dirty="0"/>
                        <a:t>, e.g., Application-based, NWDAF outputs, etc.</a:t>
                      </a:r>
                      <a:endParaRPr lang="zh-CN" altLang="en-US" sz="1200" dirty="0"/>
                    </a:p>
                  </a:txBody>
                  <a:tcPr/>
                </a:tc>
              </a:tr>
              <a:tr h="506349">
                <a:tc>
                  <a:txBody>
                    <a:bodyPr/>
                    <a:lstStyle/>
                    <a:p>
                      <a:r>
                        <a:rPr lang="en-US" altLang="zh-CN" sz="1200" dirty="0"/>
                        <a:t>Differentiated </a:t>
                      </a:r>
                      <a:r>
                        <a:rPr lang="en-US" altLang="zh-CN" sz="1200" baseline="0" dirty="0"/>
                        <a:t>charging</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b="1" dirty="0"/>
                        <a:t>Unable</a:t>
                      </a:r>
                      <a:r>
                        <a:rPr lang="en-US" altLang="zh-CN" sz="1200" dirty="0"/>
                        <a:t> to</a:t>
                      </a:r>
                      <a:r>
                        <a:rPr lang="en-US" altLang="zh-CN" sz="1200" baseline="0" dirty="0"/>
                        <a:t> distinguish the RAN path as charging criteria</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b="0" baseline="0" dirty="0"/>
                        <a:t>Able to apply </a:t>
                      </a:r>
                      <a:r>
                        <a:rPr lang="en-US" altLang="zh-CN" sz="1200" b="1" baseline="0" dirty="0"/>
                        <a:t>Different charging  rules </a:t>
                      </a:r>
                      <a:r>
                        <a:rPr lang="en-US" altLang="zh-CN" sz="1200" baseline="0" dirty="0"/>
                        <a:t>over different paths*</a:t>
                      </a:r>
                      <a:endParaRPr lang="zh-CN" altLang="en-US" sz="1200" dirty="0"/>
                    </a:p>
                  </a:txBody>
                  <a:tcPr/>
                </a:tc>
              </a:tr>
              <a:tr h="506349">
                <a:tc>
                  <a:txBody>
                    <a:bodyPr/>
                    <a:lstStyle/>
                    <a:p>
                      <a:r>
                        <a:rPr lang="en-US" altLang="zh-CN" sz="1200" dirty="0"/>
                        <a:t>Additional</a:t>
                      </a:r>
                      <a:r>
                        <a:rPr lang="en-US" altLang="zh-CN" sz="1200" baseline="0" dirty="0"/>
                        <a:t> traffic in the Datacom and traffic detour</a:t>
                      </a:r>
                      <a:endParaRPr lang="zh-CN" altLang="en-US" sz="1200" dirty="0"/>
                    </a:p>
                  </a:txBody>
                  <a:tcPr/>
                </a:tc>
                <a:tc>
                  <a:txBody>
                    <a:bodyPr/>
                    <a:lstStyle/>
                    <a:p>
                      <a:r>
                        <a:rPr lang="en-US" altLang="zh-CN" sz="1200" b="1" dirty="0"/>
                        <a:t>Additional</a:t>
                      </a:r>
                      <a:r>
                        <a:rPr lang="en-US" altLang="zh-CN" sz="1200" b="1" baseline="0" dirty="0"/>
                        <a:t> traffic on </a:t>
                      </a:r>
                      <a:r>
                        <a:rPr lang="en-US" altLang="zh-CN" sz="1200" b="1" baseline="0" dirty="0" err="1"/>
                        <a:t>datacom</a:t>
                      </a:r>
                      <a:r>
                        <a:rPr lang="en-US" altLang="zh-CN" sz="1200" b="1" baseline="0" dirty="0"/>
                        <a:t> network </a:t>
                      </a:r>
                      <a:endParaRPr lang="en-US" altLang="zh-CN" sz="1200" b="1" baseline="0" dirty="0"/>
                    </a:p>
                    <a:p>
                      <a:r>
                        <a:rPr lang="en-US" altLang="zh-CN" sz="1200" baseline="0" dirty="0"/>
                        <a:t>UL Traffic goes through from the secondary RAN node needs to be sent to the convergence node, e.g., a router, then to the main node, aggregating by the main node, then again send to the 5GC. DL Traffic has similar detour.</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b="1" dirty="0"/>
                        <a:t>No</a:t>
                      </a:r>
                      <a:r>
                        <a:rPr lang="en-US" altLang="zh-CN" sz="1200" dirty="0"/>
                        <a:t> additional traffic for </a:t>
                      </a:r>
                      <a:r>
                        <a:rPr lang="en-US" altLang="zh-CN" sz="1200" dirty="0" err="1"/>
                        <a:t>datacom</a:t>
                      </a:r>
                      <a:r>
                        <a:rPr lang="en-US" altLang="zh-CN" sz="1200" baseline="0" dirty="0"/>
                        <a:t> network or traffic detour</a:t>
                      </a:r>
                      <a:endParaRPr lang="en-US" altLang="zh-CN" sz="1200" baseline="0" dirty="0"/>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200" dirty="0"/>
                    </a:p>
                  </a:txBody>
                  <a:tcPr/>
                </a:tc>
              </a:tr>
            </a:tbl>
          </a:graphicData>
        </a:graphic>
      </p:graphicFrame>
      <p:sp>
        <p:nvSpPr>
          <p:cNvPr id="6" name="TextBox 13"/>
          <p:cNvSpPr txBox="1"/>
          <p:nvPr/>
        </p:nvSpPr>
        <p:spPr>
          <a:xfrm>
            <a:off x="755604" y="1797273"/>
            <a:ext cx="2334229" cy="215444"/>
          </a:xfrm>
          <a:prstGeom prst="rect">
            <a:avLst/>
          </a:prstGeom>
          <a:noFill/>
        </p:spPr>
        <p:txBody>
          <a:bodyPr wrap="none" lIns="0" tIns="0" rIns="0" bIns="0" rtlCol="0">
            <a:spAutoFit/>
          </a:bodyPr>
          <a:lstStyle/>
          <a:p>
            <a:pPr defTabSz="914400" eaLnBrk="1" fontAlgn="auto" hangingPunct="1">
              <a:spcBef>
                <a:spcPts val="0"/>
              </a:spcBef>
              <a:spcAft>
                <a:spcPts val="0"/>
              </a:spcAft>
            </a:pPr>
            <a:r>
              <a:rPr kumimoji="1" lang="en-US" sz="1400" b="1" dirty="0">
                <a:solidFill>
                  <a:srgbClr val="000000"/>
                </a:solidFill>
                <a:latin typeface="微软雅黑" panose="020B0503020204020204" pitchFamily="34" charset="-122"/>
                <a:ea typeface="微软雅黑" panose="020B0503020204020204" pitchFamily="34" charset="-122"/>
                <a:cs typeface="+mn-cs"/>
              </a:rPr>
              <a:t>Examples of the use cases</a:t>
            </a:r>
            <a:endParaRPr kumimoji="1" lang="en-US" sz="1400" b="1" dirty="0">
              <a:solidFill>
                <a:srgbClr val="000000"/>
              </a:solidFill>
              <a:latin typeface="微软雅黑" panose="020B0503020204020204" pitchFamily="34" charset="-122"/>
              <a:ea typeface="微软雅黑" panose="020B0503020204020204" pitchFamily="34" charset="-122"/>
              <a:cs typeface="+mn-cs"/>
            </a:endParaRPr>
          </a:p>
        </p:txBody>
      </p:sp>
      <p:sp>
        <p:nvSpPr>
          <p:cNvPr id="7" name="TextBox 15"/>
          <p:cNvSpPr txBox="1"/>
          <p:nvPr/>
        </p:nvSpPr>
        <p:spPr>
          <a:xfrm>
            <a:off x="304668" y="2119302"/>
            <a:ext cx="3135218" cy="184666"/>
          </a:xfrm>
          <a:prstGeom prst="rect">
            <a:avLst/>
          </a:prstGeom>
          <a:solidFill>
            <a:srgbClr val="30B5C5">
              <a:lumMod val="20000"/>
              <a:lumOff val="80000"/>
            </a:srgbClr>
          </a:solidFill>
        </p:spPr>
        <p:txBody>
          <a:bodyPr wrap="square" lIns="0" tIns="0" rIns="0" bIns="0" rtlCol="0">
            <a:spAutoFit/>
          </a:bodyPr>
          <a:lstStyle/>
          <a:p>
            <a:pPr algn="ctr" defTabSz="914400" eaLnBrk="1" fontAlgn="auto" hangingPunct="1">
              <a:spcBef>
                <a:spcPts val="0"/>
              </a:spcBef>
              <a:spcAft>
                <a:spcPts val="0"/>
              </a:spcAft>
              <a:defRPr/>
            </a:pPr>
            <a:r>
              <a:rPr kumimoji="1" lang="en-US" altLang="zh-CN" sz="1200" kern="0" dirty="0">
                <a:solidFill>
                  <a:srgbClr val="000000"/>
                </a:solidFill>
                <a:latin typeface="微软雅黑" panose="020B0503020204020204" pitchFamily="34" charset="-122"/>
                <a:ea typeface="微软雅黑" panose="020B0503020204020204" pitchFamily="34" charset="-122"/>
              </a:rPr>
              <a:t>NR+LTE, Intra PLMN (TR 22.841)</a:t>
            </a:r>
            <a:endParaRPr kumimoji="1" lang="en-US" altLang="zh-CN" sz="1200" kern="0" dirty="0">
              <a:solidFill>
                <a:srgbClr val="000000"/>
              </a:solidFill>
              <a:latin typeface="微软雅黑" panose="020B0503020204020204" pitchFamily="34" charset="-122"/>
              <a:ea typeface="微软雅黑" panose="020B0503020204020204" pitchFamily="34" charset="-122"/>
            </a:endParaRPr>
          </a:p>
        </p:txBody>
      </p:sp>
      <p:sp>
        <p:nvSpPr>
          <p:cNvPr id="8" name="TextBox 16"/>
          <p:cNvSpPr txBox="1"/>
          <p:nvPr/>
        </p:nvSpPr>
        <p:spPr>
          <a:xfrm>
            <a:off x="300789" y="4244384"/>
            <a:ext cx="3135219" cy="184666"/>
          </a:xfrm>
          <a:prstGeom prst="rect">
            <a:avLst/>
          </a:prstGeom>
          <a:solidFill>
            <a:srgbClr val="30B5C5">
              <a:lumMod val="20000"/>
              <a:lumOff val="80000"/>
            </a:srgbClr>
          </a:solidFill>
        </p:spPr>
        <p:txBody>
          <a:bodyPr wrap="square" lIns="0" tIns="0" rIns="0" bIns="0" rtlCol="0">
            <a:spAutoFit/>
          </a:bodyPr>
          <a:lstStyle>
            <a:defPPr>
              <a:defRPr lang="en-US"/>
            </a:defPPr>
            <a:lvl1pPr>
              <a:defRPr kumimoji="1" sz="1400">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200" kern="0" dirty="0"/>
              <a:t>NR+NR, Intra PLMN</a:t>
            </a:r>
            <a:endParaRPr kumimoji="1" lang="en-US" sz="12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11" name="Picture 18" descr="Diagram&#10;&#10;Description automatically generated"/>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5257" y="2410553"/>
            <a:ext cx="2601686" cy="1765216"/>
          </a:xfrm>
          <a:prstGeom prst="rect">
            <a:avLst/>
          </a:prstGeom>
          <a:noFill/>
        </p:spPr>
      </p:pic>
      <p:pic>
        <p:nvPicPr>
          <p:cNvPr id="24" name="图片 23"/>
          <p:cNvPicPr>
            <a:picLocks noChangeAspect="1"/>
          </p:cNvPicPr>
          <p:nvPr/>
        </p:nvPicPr>
        <p:blipFill>
          <a:blip r:embed="rId2"/>
          <a:stretch>
            <a:fillRect/>
          </a:stretch>
        </p:blipFill>
        <p:spPr>
          <a:xfrm>
            <a:off x="579927" y="4482736"/>
            <a:ext cx="2685582" cy="1928432"/>
          </a:xfrm>
          <a:prstGeom prst="rect">
            <a:avLst/>
          </a:prstGeom>
        </p:spPr>
      </p:pic>
      <p:sp>
        <p:nvSpPr>
          <p:cNvPr id="25" name="矩形 24"/>
          <p:cNvSpPr/>
          <p:nvPr/>
        </p:nvSpPr>
        <p:spPr>
          <a:xfrm>
            <a:off x="9897611" y="5595306"/>
            <a:ext cx="2393604" cy="261610"/>
          </a:xfrm>
          <a:prstGeom prst="rect">
            <a:avLst/>
          </a:prstGeom>
        </p:spPr>
        <p:txBody>
          <a:bodyPr wrap="none">
            <a:spAutoFit/>
          </a:bodyPr>
          <a:lstStyle/>
          <a:p>
            <a:r>
              <a:rPr lang="en-US" altLang="zh-CN" sz="1100" dirty="0"/>
              <a:t>*Subjected to the conclusion of SID</a:t>
            </a:r>
            <a:endParaRPr lang="zh-CN" altLang="en-US" sz="1100" dirty="0"/>
          </a:p>
        </p:txBody>
      </p:sp>
      <p:sp>
        <p:nvSpPr>
          <p:cNvPr id="27" name="矩形 26"/>
          <p:cNvSpPr/>
          <p:nvPr/>
        </p:nvSpPr>
        <p:spPr>
          <a:xfrm>
            <a:off x="579927" y="6116185"/>
            <a:ext cx="2348720" cy="184666"/>
          </a:xfrm>
          <a:prstGeom prst="rect">
            <a:avLst/>
          </a:prstGeom>
        </p:spPr>
        <p:txBody>
          <a:bodyPr wrap="none">
            <a:spAutoFit/>
          </a:bodyPr>
          <a:lstStyle/>
          <a:p>
            <a:r>
              <a:rPr lang="en-US" altLang="zh-CN" sz="600" dirty="0"/>
              <a:t>RAN1 and RAN2 might be connect to different AMFs and UPFs</a:t>
            </a:r>
            <a:endParaRPr lang="zh-CN" altLang="en-US" sz="600" dirty="0"/>
          </a:p>
        </p:txBody>
      </p:sp>
      <p:sp>
        <p:nvSpPr>
          <p:cNvPr id="12" name="矩形 4"/>
          <p:cNvSpPr/>
          <p:nvPr/>
        </p:nvSpPr>
        <p:spPr>
          <a:xfrm>
            <a:off x="3502660" y="5765800"/>
            <a:ext cx="8587105" cy="706755"/>
          </a:xfrm>
          <a:prstGeom prst="rect">
            <a:avLst/>
          </a:prstGeom>
        </p:spPr>
        <p:txBody>
          <a:bodyPr wrap="square">
            <a:spAutoFit/>
          </a:bodyPr>
          <a:lstStyle/>
          <a:p>
            <a:pPr marL="0" lvl="1" defTabSz="914400" fontAlgn="auto">
              <a:spcBef>
                <a:spcPts val="600"/>
              </a:spcBef>
              <a:spcAft>
                <a:spcPts val="0"/>
              </a:spcAft>
            </a:pPr>
            <a:r>
              <a:rPr lang="en-US" altLang="zh-CN" sz="2000" b="1" dirty="0">
                <a:solidFill>
                  <a:srgbClr val="1D1D1A"/>
                </a:solidFill>
                <a:latin typeface="+mn-lt"/>
                <a:ea typeface="微软雅黑" panose="020B0503020204020204" pitchFamily="34" charset="-122"/>
                <a:cs typeface="+mn-lt"/>
              </a:rPr>
              <a:t>OBSERVATION 3: </a:t>
            </a:r>
            <a:r>
              <a:rPr lang="en-US" altLang="zh-CN" sz="2000" dirty="0">
                <a:solidFill>
                  <a:srgbClr val="1D1D1A"/>
                </a:solidFill>
                <a:latin typeface="+mn-lt"/>
                <a:ea typeface="微软雅黑" panose="020B0503020204020204" pitchFamily="34" charset="-122"/>
                <a:cs typeface="+mn-lt"/>
              </a:rPr>
              <a:t>TN+TN </a:t>
            </a:r>
            <a:r>
              <a:rPr lang="en-US" altLang="zh-CN" sz="2000" dirty="0" err="1">
                <a:solidFill>
                  <a:srgbClr val="1D1D1A"/>
                </a:solidFill>
                <a:latin typeface="+mn-lt"/>
                <a:ea typeface="微软雅黑" panose="020B0503020204020204" pitchFamily="34" charset="-122"/>
                <a:cs typeface="+mn-lt"/>
              </a:rPr>
              <a:t>DualSteer</a:t>
            </a:r>
            <a:r>
              <a:rPr lang="en-US" altLang="zh-CN" sz="2000" dirty="0">
                <a:solidFill>
                  <a:srgbClr val="1D1D1A"/>
                </a:solidFill>
                <a:latin typeface="+mn-lt"/>
                <a:ea typeface="微软雅黑" panose="020B0503020204020204" pitchFamily="34" charset="-122"/>
                <a:cs typeface="+mn-lt"/>
              </a:rPr>
              <a:t> overcomes some of the drawbacks of the existing NR-NR CA/EN-DC.</a:t>
            </a:r>
            <a:endParaRPr lang="en-US" altLang="zh-CN" sz="2000" dirty="0">
              <a:solidFill>
                <a:srgbClr val="1D1D1A"/>
              </a:solidFill>
              <a:latin typeface="+mn-lt"/>
              <a:ea typeface="微软雅黑" panose="020B0503020204020204" pitchFamily="34" charset="-122"/>
              <a:cs typeface="+mn-lt"/>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b="1" dirty="0"/>
              <a:t>Proposal</a:t>
            </a:r>
            <a:endParaRPr lang="en-GB" altLang="en-US" b="1" dirty="0"/>
          </a:p>
        </p:txBody>
      </p:sp>
      <p:sp>
        <p:nvSpPr>
          <p:cNvPr id="8195" name="Content Placeholder 2"/>
          <p:cNvSpPr>
            <a:spLocks noGrp="1"/>
          </p:cNvSpPr>
          <p:nvPr>
            <p:ph idx="1"/>
          </p:nvPr>
        </p:nvSpPr>
        <p:spPr/>
        <p:txBody>
          <a:bodyPr/>
          <a:lstStyle/>
          <a:p>
            <a:r>
              <a:rPr lang="en-US" altLang="en-US" dirty="0"/>
              <a:t>It is proposed to investigate how to support UE’s </a:t>
            </a:r>
            <a:r>
              <a:rPr lang="en-US" altLang="en-US" b="1" dirty="0"/>
              <a:t>access via </a:t>
            </a:r>
            <a:r>
              <a:rPr lang="en-US" altLang="en-US" b="1" dirty="0">
                <a:solidFill>
                  <a:srgbClr val="C00000"/>
                </a:solidFill>
              </a:rPr>
              <a:t>NR+LTE or NR+ NR </a:t>
            </a:r>
            <a:r>
              <a:rPr lang="en-US" altLang="en-US" b="1" dirty="0"/>
              <a:t>simultaneously and non-simultaneously </a:t>
            </a:r>
            <a:r>
              <a:rPr lang="en-US" altLang="en-US" dirty="0"/>
              <a:t>with single subscription to improve user experience and increase operator benefits.</a:t>
            </a:r>
            <a:endParaRPr lang="en-US" altLang="en-US" dirty="0"/>
          </a:p>
          <a:p>
            <a:endParaRPr lang="en-US" altLang="en-US" dirty="0"/>
          </a:p>
          <a:p>
            <a:r>
              <a:rPr lang="en-US" altLang="en-US" dirty="0"/>
              <a:t>Considering the TU limits, in R19, the </a:t>
            </a:r>
            <a:r>
              <a:rPr lang="en-US" altLang="en-US" b="1" dirty="0">
                <a:solidFill>
                  <a:srgbClr val="C00000"/>
                </a:solidFill>
              </a:rPr>
              <a:t>TN + TN </a:t>
            </a:r>
            <a:r>
              <a:rPr lang="en-US" altLang="en-US" dirty="0"/>
              <a:t>scenario of </a:t>
            </a:r>
            <a:r>
              <a:rPr lang="en-US" altLang="en-US" b="1" dirty="0">
                <a:solidFill>
                  <a:srgbClr val="C00000"/>
                </a:solidFill>
              </a:rPr>
              <a:t>intra-PLMN/inter-PLMN</a:t>
            </a:r>
            <a:r>
              <a:rPr lang="en-US" altLang="en-US" dirty="0"/>
              <a:t> in </a:t>
            </a:r>
            <a:r>
              <a:rPr lang="en-US" altLang="en-US" b="1" dirty="0">
                <a:solidFill>
                  <a:srgbClr val="C00000"/>
                </a:solidFill>
              </a:rPr>
              <a:t>steering</a:t>
            </a:r>
            <a:r>
              <a:rPr lang="en-US" altLang="en-US" dirty="0"/>
              <a:t> and </a:t>
            </a:r>
            <a:r>
              <a:rPr lang="en-US" altLang="en-US" b="1" dirty="0">
                <a:solidFill>
                  <a:srgbClr val="C00000"/>
                </a:solidFill>
              </a:rPr>
              <a:t>switching</a:t>
            </a:r>
            <a:r>
              <a:rPr lang="en-US" altLang="en-US" dirty="0"/>
              <a:t> could be prioritized as well as of the NTN+TN/NTN scenarios.</a:t>
            </a:r>
            <a:endParaRPr lang="en-US" altLang="en-US" dirty="0"/>
          </a:p>
        </p:txBody>
      </p:sp>
    </p:spTree>
  </p:cSld>
  <p:clrMapOvr>
    <a:masterClrMapping/>
  </p:clrMapOvr>
  <p:transition>
    <p:wipe dir="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7.xml><?xml version="1.0" encoding="utf-8"?>
<p:tagLst xmlns:p="http://schemas.openxmlformats.org/presentationml/2006/main">
  <p:tag name="COMMONDATA" val="eyJoZGlkIjoiOWM4ZDI4NDYzOWQ3NmJjMzMyNmZmNTQ0NjQxY2IzZWY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26.xml"/></Relationships>
</file>

<file path=customXml/item1.xml>��< ? x m l   v e r s i o n = " 1 . 0 " ? > < c t : c o n t e n t T y p e S c h e m a   c t : _ = " "   m a : _ = " "   m a : c o n t e n t T y p e N a m e = " D o c u m e n t "   m a : c o n t e n t T y p e I D = " 0 x 0 1 0 1 0 0 B B 1 3 B E E B A 6 7 5 0 4 4 A 9 6 D E 2 8 B D D 8 9 3 E 6 0 7 "   m a : c o n t e n t T y p e V e r s i o n = " 1 3 "   m a : c o n t e n t T y p e D e s c r i p t i o n = " C r e a t e   a   n e w   d o c u m e n t . "   m a : c o n t e n t T y p e S c o p e = " "   m a : v e r s i o n I D = " 1 2 8 a 8 4 2 2 4 8 7 f c 3 2 9 a 7 d c 2 6 f 2 8 c f 6 1 0 2 c "   x m l n s : c t = " h t t p : / / s c h e m a s . m i c r o s o f t . c o m / o f f i c e / 2 0 0 6 / m e t a d a t a / c o n t e n t T y p e "   x m l n s : m a = " h t t p : / / s c h e m a s . m i c r o s o f t . c o m / o f f i c e / 2 0 0 6 / m e t a d a t a / p r o p e r t i e s / m e t a A t t r i b u t e s " >  
 < x s d : s c h e m a   t a r g e t N a m e s p a c e = " h t t p : / / s c h e m a s . m i c r o s o f t . c o m / o f f i c e / 2 0 0 6 / m e t a d a t a / p r o p e r t i e s "   m a : r o o t = " t r u e "   m a : f i e l d s I D = " 5 e e 1 7 1 7 6 e 5 1 7 c c e a 8 5 1 0 c 3 9 d 8 3 d a 9 b a d "   n s 3 : _ = " "   n s 4 : _ = " "   x m l n s : x s d = " h t t p : / / w w w . w 3 . o r g / 2 0 0 1 / X M L S c h e m a "   x m l n s : x s = " h t t p : / / w w w . w 3 . o r g / 2 0 0 1 / X M L S c h e m a "   x m l n s : p = " h t t p : / / s c h e m a s . m i c r o s o f t . c o m / o f f i c e / 2 0 0 6 / m e t a d a t a / p r o p e r t i e s "   x m l n s : n s 3 = " 6 7 9 a 2 5 7 e - 8 7 2 f - 4 c 9 8 - 9 e 8 a - 0 a 9 c 1 0 4 f 7 2 c d "   x m l n s : n s 4 = " 2 8 0 d 8 e f a - e f f 2 - 4 9 1 0 - 8 8 d 2 - 7 9 c a 1 4 6 7 2 0 c 4 " >  
 < x s d : i m p o r t   n a m e s p a c e = " 6 7 9 a 2 5 7 e - 8 7 2 f - 4 c 9 8 - 9 e 8 a - 0 a 9 c 1 0 4 f 7 2 c d " / >  
 < x s d : i m p o r t   n a m e s p a c e = " 2 8 0 d 8 e f a - e f f 2 - 4 9 1 0 - 8 8 d 2 - 7 9 c a 1 4 6 7 2 0 c 4 " / >  
 < x s d : e l e m e n t   n a m e = " p r o p e r t i e s " >  
 < x s d : c o m p l e x T y p e >  
 < x s d : s e q u e n c e >  
 < x s d : e l e m e n t   n a m e = " d o c u m e n t M a n a g e m e n t " >  
 < x s d : c o m p l e x T y p e >  
 < x s d : a l l >  
 < x s d : e l e m e n t   r e f = " n s 3 : M e d i a S e r v i c e M e t a d a t a "   m i n O c c u r s = " 0 " / >  
 < x s d : e l e m e n t   r e f = " n s 3 : M e d i a S e r v i c e F a s t M e t a d a t a "   m i n O c c u r s = " 0 " / >  
 < x s d : e l e m e n t   r e f = " n s 3 : M e d i a S e r v i c e D a t e T a k e n "   m i n O c c u r s = " 0 " / >  
 < x s d : e l e m e n t   r e f = " n s 3 : M e d i a S e r v i c e A u t o T a g s "   m i n O c c u r s = " 0 " / >  
 < x s d : e l e m e n t   r e f = " n s 3 : M e d i a S e r v i c e O C R "   m i n O c c u r s = " 0 " / >  
 < x s d : e l e m e n t   r e f = " n s 3 : M e d i a S e r v i c e G e n e r a t i o n T i m e "   m i n O c c u r s = " 0 " / >  
 < x s d : e l e m e n t   r e f = " n s 3 : M e d i a S e r v i c e E v e n t H a s h C o d e "   m i n O c c u r s = " 0 " / >  
 < x s d : e l e m e n t   r e f = " n s 3 : M e d i a S e r v i c e L o c a t i o n "   m i n O c c u r s = " 0 " / >  
 < x s d : e l e m e n t   r e f = " n s 3 : M e d i a S e r v i c e A u t o K e y P o i n t s "   m i n O c c u r s = " 0 " / >  
 < x s d : e l e m e n t   r e f = " n s 3 : M e d i a S e r v i c e K e y P o i n t s "   m i n O c c u r s = " 0 " / >  
 < x s d : e l e m e n t   r e f = " n s 4 : S h a r e d W i t h U s e r s "   m i n O c c u r s = " 0 " / >  
 < x s d : e l e m e n t   r e f = " n s 4 : S h a r e d W i t h D e t a i l s "   m i n O c c u r s = " 0 " / >  
 < x s d : e l e m e n t   r e f = " n s 4 : S h a r i n g H i n t H a s h "   m i n O c c u r s = " 0 " / >  
 < / x s d : a l l >  
 < / x s d : c o m p l e x T y p e >  
 < / x s d : e l e m e n t >  
 < / x s d : s e q u e n c e >  
 < / x s d : c o m p l e x T y p e >  
 < / x s d : e l e m e n t >  
 < / x s d : s c h e m a >  
 < x s d : s c h e m a   t a r g e t N a m e s p a c e = " 6 7 9 a 2 5 7 e - 8 7 2 f - 4 c 9 8 - 9 e 8 a - 0 a 9 c 1 0 4 f 7 2 c d " 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D a t e T a k e n "   m a : i n d e x = " 1 0 "   n i l l a b l e = " t r u e "   m a : d i s p l a y N a m e = " M e d i a S e r v i c e D a t e T a k e n "   m a : h i d d e n = " t r u e "   m a : i n t e r n a l N a m e = " M e d i a S e r v i c e D a t e T a k e n "   m a : r e a d O n l y = " t r u e " >  
 < x s d : s i m p l e T y p e >  
 < x s d : r e s t r i c t i o n   b a s e = " d m s : T e x t " / >  
 < / x s d : s i m p l e T y p e >  
 < / x s d : e l e m e n t >  
 < x s d : e l e m e n t   n a m e = " M e d i a S e r v i c e A u t o T a g s "   m a : i n d e x = " 1 1 "   n i l l a b l e = " t r u e "   m a : d i s p l a y N a m e = " T a g s "   m a : i n t e r n a l N a m e = " M e d i a S e r v i c e A u t o T a g s "   m a : r e a d O n l y = " t r u e " >  
 < x s d : s i m p l e T y p e >  
 < x s d : r e s t r i c t i o n   b a s e = " d m s : T e x t " / >  
 < / x s d : s i m p l e T y p e >  
 < / x s d : e l e m e n t >  
 < x s d : e l e m e n t   n a m e = " M e d i a S e r v i c e O C R "   m a : i n d e x = " 1 2 "   n i l l a b l e = " t r u e "   m a : d i s p l a y N a m e = " E x t r a c t e d   T e x t "   m a : i n t e r n a l N a m e = " M e d i a S e r v i c e O C R "   m a : r e a d O n l y = " t r u e " >  
 < x s d : s i m p l e T y p e >  
 < x s d : r e s t r i c t i o n   b a s e = " d m s : N o t e " >  
 < x s d : m a x L e n g t h   v a l u e = " 2 5 5 " / >  
 < / x s d : r e s t r i c t i o n >  
 < / x s d : s i m p l e T y p e >  
 < / x s d : e l e m e n t >  
 < x s d : e l e m e n t   n a m e = " M e d i a S e r v i c e G e n e r a t i o n T i m e "   m a : i n d e x = " 1 3 "   n i l l a b l e = " t r u e "   m a : d i s p l a y N a m e = " M e d i a S e r v i c e G e n e r a t i o n T i m e "   m a : h i d d e n = " t r u e "   m a : i n t e r n a l N a m e = " M e d i a S e r v i c e G e n e r a t i o n T i m e "   m a : r e a d O n l y = " t r u e " >  
 < x s d : s i m p l e T y p e >  
 < x s d : r e s t r i c t i o n   b a s e = " d m s : T e x t " / >  
 < / x s d : s i m p l e T y p e >  
 < / x s d : e l e m e n t >  
 < x s d : e l e m e n t   n a m e = " M e d i a S e r v i c e E v e n t H a s h C o d e "   m a : i n d e x = " 1 4 "   n i l l a b l e = " t r u e "   m a : d i s p l a y N a m e = " M e d i a S e r v i c e E v e n t H a s h C o d e "   m a : h i d d e n = " t r u e "   m a : i n t e r n a l N a m e = " M e d i a S e r v i c e E v e n t H a s h C o d e "   m a : r e a d O n l y = " t r u e " >  
 < x s d : s i m p l e T y p e >  
 < x s d : r e s t r i c t i o n   b a s e = " d m s : T e x t " / >  
 < / x s d : s i m p l e T y p e >  
 < / x s d : e l e m e n t >  
 < x s d : e l e m e n t   n a m e = " M e d i a S e r v i c e L o c a t i o n "   m a : i n d e x = " 1 5 "   n i l l a b l e = " t r u e "   m a : d i s p l a y N a m e = " L o c a t i o n "   m a : i n t e r n a l N a m e = " M e d i a S e r v i c e L o c a t i o n "   m a : r e a d O n l y = " t r u e " >  
 < x s d : s i m p l e T y p e >  
 < x s d : r e s t r i c t i o n   b a s e = " d m s : T e x t " / >  
 < / x s d : s i m p l e T y p e >  
 < / x s d : e l e m e n t >  
 < x s d : e l e m e n t   n a m e = " M e d i a S e r v i c e A u t o K e y P o i n t s "   m a : i n d e x = " 1 6 "   n i l l a b l e = " t r u e "   m a : d i s p l a y N a m e = " M e d i a S e r v i c e A u t o K e y P o i n t s "   m a : h i d d e n = " t r u e "   m a : i n t e r n a l N a m e = " M e d i a S e r v i c e A u t o K e y P o i n t s "   m a : r e a d O n l y = " t r u e " >  
 < x s d : s i m p l e T y p e >  
 < x s d : r e s t r i c t i o n   b a s e = " d m s : N o t e " / >  
 < / x s d : s i m p l e T y p e >  
 < / x s d : e l e m e n t >  
 < x s d : e l e m e n t   n a m e = " M e d i a S e r v i c e K e y P o i n t s "   m a : i n d e x = " 1 7 "   n i l l a b l e = " t r u e "   m a : d i s p l a y N a m e = " K e y P o i n t s "   m a : i n t e r n a l N a m e = " M e d i a S e r v i c e K e y P o i n t s "   m a : r e a d O n l y = " t r u e " >  
 < x s d : s i m p l e T y p e >  
 < x s d : r e s t r i c t i o n   b a s e = " d m s : N o t e " >  
 < x s d : m a x L e n g t h   v a l u e = " 2 5 5 " / >  
 < / x s d : r e s t r i c t i o n >  
 < / x s d : s i m p l e T y p e >  
 < / x s d : e l e m e n t >  
 < / x s d : s c h e m a >  
 < x s d : s c h e m a   t a r g e t N a m e s p a c e = " 2 8 0 d 8 e f a - e f f 2 - 4 9 1 0 - 8 8 d 2 - 7 9 c a 1 4 6 7 2 0 c 4 " 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8 "   n i l l a b l e = " t r u e "   m a : d i s p l a y N a m e = " S h a r e d   W i t h " 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9 "   n i l l a b l e = " t r u e "   m a : d i s p l a y N a m e = " S h a r e d   W i t h   D e t a i l s "   m a : i n t e r n a l N a m e = " S h a r e d W i t h D e t a i l s "   m a : r e a d O n l y = " t r u e " >  
 < x s d : s i m p l e T y p e >  
 < x s d : r e s t r i c t i o n   b a s e = " d m s : N o t e " >  
 < x s d : m a x L e n g t h   v a l u e = " 2 5 5 " / >  
 < / x s d : r e s t r i c t i o n >  
 < / x s d : s i m p l e T y p e >  
 < / x s d : e l e m e n t >  
 < x s d : e l e m e n t   n a m e = " S h a r i n g H i n t H a s h "   m a : i n d e x = " 2 0 "   n i l l a b l e = " t r u e "   m a : d i s p l a y N a m e = " S h a r i n g   H i n t   H a s h "   m a : h i d d e n = " t r u e "   m a : i n t e r n a l N a m e = " S h a r i n g H i n t H a s h "   m a : r e a d O n l y = " t r u e " >  
 < x s d : s i m p l e T y p e >  
 < x s d : r e s t r i c t i o n   b a s e = " d m s : T e x t " / >  
 < / x s d : s i m p l e 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0 "   m a : d i s p l a y N a m e = " C o n t e n t   T y p e " / >  
 < x s d : e l e m e n t   r e f = " d c : t i t l e "   m i n O c c u r s = " 0 "   m a x O c c u r s = " 1 "   m a : i n d e x = " 4 " 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2.xml>��< ? x m l   v e r s i o n = " 1 . 0 " ? > < p : p r o p e r t i e s   x m l n s : p = " h t t p : / / s c h e m a s . m i c r o s o f t . c o m / o f f i c e / 2 0 0 6 / m e t a d a t a / p r o p e r t i e s "   x m l n s : x s i = " h t t p : / / w w w . w 3 . o r g / 2 0 0 1 / X M L S c h e m a - i n s t a n c e "   x m l n s : p c = " h t t p : / / s c h e m a s . m i c r o s o f t . c o m / o f f i c e / i n f o p a t h / 2 0 0 7 / P a r t n e r C o n t r o l s " > < d o c u m e n t M a n a g e m e n t / > < / p : p r o p e r t i e s > 
</file>

<file path=customXml/item3.xml>��< ? m s o - c o n t e n t T y p e ? > < F o r m T e m p l a t e s   x m l n s = " h t t p : / / s c h e m a s . m i c r o s o f t . c o m / s h a r e p o i n t / v 3 / c o n t e n t t y p e / f o r m s " > < D i s p l a y > D o c u m e n t L i b r a r y F o r m < / D i s p l a y > < E d i t > D o c u m e n t L i b r a r y F o r m < / E d i t > < N e w > D o c u m e n t L i b r a r y F o r m < / N e w > < / F o r m T e m p l a t e s > 
</file>

<file path=customXml/itemProps24.xml><?xml version="1.0" encoding="utf-8"?>
<ds:datastoreItem xmlns:ds="http://schemas.openxmlformats.org/officeDocument/2006/customXml" ds:itemID="{BD6692E6-AFB4-4AE6-8E62-2D7692F0CE70}">
  <ds:schemaRefs/>
</ds:datastoreItem>
</file>

<file path=customXml/itemProps25.xml><?xml version="1.0" encoding="utf-8"?>
<ds:datastoreItem xmlns:ds="http://schemas.openxmlformats.org/officeDocument/2006/customXml" ds:itemID="{35CA3727-A4EB-4398-9783-D0148B061093}">
  <ds:schemaRefs/>
</ds:datastoreItem>
</file>

<file path=customXml/itemProps26.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3237</Words>
  <Application>WPS 演示</Application>
  <PresentationFormat>宽屏</PresentationFormat>
  <Paragraphs>103</Paragraphs>
  <Slides>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vt:i4>
      </vt:variant>
    </vt:vector>
  </HeadingPairs>
  <TitlesOfParts>
    <vt:vector size="16" baseType="lpstr">
      <vt:lpstr>Arial</vt:lpstr>
      <vt:lpstr>宋体</vt:lpstr>
      <vt:lpstr>Wingdings</vt:lpstr>
      <vt:lpstr>Calibri</vt:lpstr>
      <vt:lpstr>Arial</vt:lpstr>
      <vt:lpstr>Calibri Light</vt:lpstr>
      <vt:lpstr>Times New Roman</vt:lpstr>
      <vt:lpstr>微软雅黑</vt:lpstr>
      <vt:lpstr>Arial Unicode MS</vt:lpstr>
      <vt:lpstr>Office Theme</vt:lpstr>
      <vt:lpstr>1_Office Theme</vt:lpstr>
      <vt:lpstr>Discussion on Dual Steer for TN + TN Scenario</vt:lpstr>
      <vt:lpstr>Scenario 1</vt:lpstr>
      <vt:lpstr>Scenario 2</vt:lpstr>
      <vt:lpstr>Dual Steer Compare to NR-NR CA and EN-DC</vt:lpstr>
      <vt:lpstr>Proposal</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chenzy</cp:lastModifiedBy>
  <cp:revision>646</cp:revision>
  <dcterms:created xsi:type="dcterms:W3CDTF">2010-02-05T13:52:00Z</dcterms:created>
  <dcterms:modified xsi:type="dcterms:W3CDTF">2023-11-03T10:27:30Z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5D34C313A05644668FF948B6CEA677F5_13</vt:lpwstr>
  </property>
  <property fmtid="{D5CDD505-2E9C-101B-9397-08002B2CF9AE}" pid="4" name="KSOProductBuildVer">
    <vt:lpwstr>2052-12.1.0.15712</vt:lpwstr>
  </property>
</Properties>
</file>